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8"/>
  </p:notesMasterIdLst>
  <p:sldIdLst>
    <p:sldId id="561" r:id="rId2"/>
    <p:sldId id="636" r:id="rId3"/>
    <p:sldId id="662" r:id="rId4"/>
    <p:sldId id="650" r:id="rId5"/>
    <p:sldId id="277" r:id="rId6"/>
    <p:sldId id="562" r:id="rId7"/>
    <p:sldId id="663" r:id="rId8"/>
    <p:sldId id="261" r:id="rId9"/>
    <p:sldId id="597" r:id="rId10"/>
    <p:sldId id="649" r:id="rId11"/>
    <p:sldId id="598" r:id="rId12"/>
    <p:sldId id="425" r:id="rId13"/>
    <p:sldId id="533" r:id="rId14"/>
    <p:sldId id="541" r:id="rId15"/>
    <p:sldId id="664" r:id="rId16"/>
    <p:sldId id="437" r:id="rId17"/>
    <p:sldId id="306" r:id="rId18"/>
    <p:sldId id="600" r:id="rId19"/>
    <p:sldId id="537" r:id="rId20"/>
    <p:sldId id="545" r:id="rId21"/>
    <p:sldId id="502" r:id="rId22"/>
    <p:sldId id="311" r:id="rId23"/>
    <p:sldId id="603" r:id="rId24"/>
    <p:sldId id="339" r:id="rId25"/>
    <p:sldId id="604" r:id="rId26"/>
    <p:sldId id="659" r:id="rId27"/>
    <p:sldId id="660" r:id="rId28"/>
    <p:sldId id="607" r:id="rId29"/>
    <p:sldId id="609" r:id="rId30"/>
    <p:sldId id="575" r:id="rId31"/>
    <p:sldId id="622" r:id="rId32"/>
    <p:sldId id="670" r:id="rId33"/>
    <p:sldId id="648" r:id="rId34"/>
    <p:sldId id="646" r:id="rId35"/>
    <p:sldId id="647" r:id="rId36"/>
    <p:sldId id="668" r:id="rId37"/>
    <p:sldId id="669" r:id="rId38"/>
    <p:sldId id="623" r:id="rId39"/>
    <p:sldId id="388" r:id="rId40"/>
    <p:sldId id="665" r:id="rId41"/>
    <p:sldId id="539" r:id="rId42"/>
    <p:sldId id="535" r:id="rId43"/>
    <p:sldId id="651" r:id="rId44"/>
    <p:sldId id="540" r:id="rId45"/>
    <p:sldId id="519" r:id="rId46"/>
    <p:sldId id="666" r:id="rId47"/>
    <p:sldId id="569" r:id="rId48"/>
    <p:sldId id="431" r:id="rId49"/>
    <p:sldId id="559" r:id="rId50"/>
    <p:sldId id="652" r:id="rId51"/>
    <p:sldId id="667" r:id="rId52"/>
    <p:sldId id="435" r:id="rId53"/>
    <p:sldId id="560" r:id="rId54"/>
    <p:sldId id="538" r:id="rId55"/>
    <p:sldId id="672" r:id="rId56"/>
    <p:sldId id="329" r:id="rId5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nk, Martin" initials="BM" lastIdx="4" clrIdx="0">
    <p:extLst>
      <p:ext uri="{19B8F6BF-5375-455C-9EA6-DF929625EA0E}">
        <p15:presenceInfo xmlns:p15="http://schemas.microsoft.com/office/powerpoint/2012/main" userId="Brink,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233"/>
    <a:srgbClr val="3F9C35"/>
    <a:srgbClr val="FFFFFF"/>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3844" autoAdjust="0"/>
  </p:normalViewPr>
  <p:slideViewPr>
    <p:cSldViewPr snapToGrid="0" showGuides="1">
      <p:cViewPr varScale="1">
        <p:scale>
          <a:sx n="119" d="100"/>
          <a:sy n="119" d="100"/>
        </p:scale>
        <p:origin x="1068" y="114"/>
      </p:cViewPr>
      <p:guideLst>
        <p:guide orient="horz" pos="1219"/>
        <p:guide orient="horz" pos="147"/>
        <p:guide orient="horz"/>
        <p:guide orient="horz" pos="3756"/>
        <p:guide pos="339"/>
        <p:guide pos="5633"/>
      </p:guideLst>
    </p:cSldViewPr>
  </p:slideViewPr>
  <p:outlineViewPr>
    <p:cViewPr>
      <p:scale>
        <a:sx n="33" d="100"/>
        <a:sy n="33" d="100"/>
      </p:scale>
      <p:origin x="0" y="-4744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17208-797C-4634-B71C-E6DFCEAF4F48}" type="datetimeFigureOut">
              <a:rPr lang="nl-NL" smtClean="0"/>
              <a:t>8-4-2026</a:t>
            </a:fld>
            <a:endParaRPr 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F4C54-49A1-4A61-8DE9-CABAFDD7BE19}" type="slidenum">
              <a:rPr lang="nl-NL" smtClean="0"/>
              <a:t>‹#›</a:t>
            </a:fld>
            <a:endParaRPr lang="nl-NL" dirty="0"/>
          </a:p>
        </p:txBody>
      </p:sp>
    </p:spTree>
    <p:extLst>
      <p:ext uri="{BB962C8B-B14F-4D97-AF65-F5344CB8AC3E}">
        <p14:creationId xmlns:p14="http://schemas.microsoft.com/office/powerpoint/2010/main" val="28957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t>1</a:t>
            </a:fld>
            <a:endParaRPr lang="nl-NL" dirty="0"/>
          </a:p>
        </p:txBody>
      </p:sp>
    </p:spTree>
    <p:extLst>
      <p:ext uri="{BB962C8B-B14F-4D97-AF65-F5344CB8AC3E}">
        <p14:creationId xmlns:p14="http://schemas.microsoft.com/office/powerpoint/2010/main" val="63483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11</a:t>
            </a:fld>
            <a:endParaRPr lang="nl-NL" dirty="0"/>
          </a:p>
        </p:txBody>
      </p:sp>
    </p:spTree>
    <p:extLst>
      <p:ext uri="{BB962C8B-B14F-4D97-AF65-F5344CB8AC3E}">
        <p14:creationId xmlns:p14="http://schemas.microsoft.com/office/powerpoint/2010/main" val="211574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12</a:t>
            </a:fld>
            <a:endParaRPr lang="nl-NL" dirty="0"/>
          </a:p>
        </p:txBody>
      </p:sp>
    </p:spTree>
    <p:extLst>
      <p:ext uri="{BB962C8B-B14F-4D97-AF65-F5344CB8AC3E}">
        <p14:creationId xmlns:p14="http://schemas.microsoft.com/office/powerpoint/2010/main" val="122992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13</a:t>
            </a:fld>
            <a:endParaRPr lang="nl-NL" dirty="0"/>
          </a:p>
        </p:txBody>
      </p:sp>
    </p:spTree>
    <p:extLst>
      <p:ext uri="{BB962C8B-B14F-4D97-AF65-F5344CB8AC3E}">
        <p14:creationId xmlns:p14="http://schemas.microsoft.com/office/powerpoint/2010/main" val="302031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14</a:t>
            </a:fld>
            <a:endParaRPr lang="nl-NL" dirty="0"/>
          </a:p>
        </p:txBody>
      </p:sp>
    </p:spTree>
    <p:extLst>
      <p:ext uri="{BB962C8B-B14F-4D97-AF65-F5344CB8AC3E}">
        <p14:creationId xmlns:p14="http://schemas.microsoft.com/office/powerpoint/2010/main" val="264005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15</a:t>
            </a:fld>
            <a:endParaRPr lang="nl-NL" dirty="0"/>
          </a:p>
        </p:txBody>
      </p:sp>
    </p:spTree>
    <p:extLst>
      <p:ext uri="{BB962C8B-B14F-4D97-AF65-F5344CB8AC3E}">
        <p14:creationId xmlns:p14="http://schemas.microsoft.com/office/powerpoint/2010/main" val="59487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F4C54-49A1-4A61-8DE9-CABAFDD7BE19}" type="slidenum">
              <a:rPr lang="nl-NL" smtClean="0"/>
              <a:t>16</a:t>
            </a:fld>
            <a:endParaRPr lang="nl-NL" dirty="0"/>
          </a:p>
        </p:txBody>
      </p:sp>
    </p:spTree>
    <p:extLst>
      <p:ext uri="{BB962C8B-B14F-4D97-AF65-F5344CB8AC3E}">
        <p14:creationId xmlns:p14="http://schemas.microsoft.com/office/powerpoint/2010/main" val="278294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22</a:t>
            </a:fld>
            <a:endParaRPr lang="nl-NL" dirty="0"/>
          </a:p>
        </p:txBody>
      </p:sp>
    </p:spTree>
    <p:extLst>
      <p:ext uri="{BB962C8B-B14F-4D97-AF65-F5344CB8AC3E}">
        <p14:creationId xmlns:p14="http://schemas.microsoft.com/office/powerpoint/2010/main" val="378072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23</a:t>
            </a:fld>
            <a:endParaRPr lang="nl-NL" dirty="0"/>
          </a:p>
        </p:txBody>
      </p:sp>
    </p:spTree>
    <p:extLst>
      <p:ext uri="{BB962C8B-B14F-4D97-AF65-F5344CB8AC3E}">
        <p14:creationId xmlns:p14="http://schemas.microsoft.com/office/powerpoint/2010/main" val="162444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25</a:t>
            </a:fld>
            <a:endParaRPr lang="nl-NL" dirty="0"/>
          </a:p>
        </p:txBody>
      </p:sp>
    </p:spTree>
    <p:extLst>
      <p:ext uri="{BB962C8B-B14F-4D97-AF65-F5344CB8AC3E}">
        <p14:creationId xmlns:p14="http://schemas.microsoft.com/office/powerpoint/2010/main" val="247164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26</a:t>
            </a:fld>
            <a:endParaRPr lang="nl-NL" dirty="0"/>
          </a:p>
        </p:txBody>
      </p:sp>
    </p:spTree>
    <p:extLst>
      <p:ext uri="{BB962C8B-B14F-4D97-AF65-F5344CB8AC3E}">
        <p14:creationId xmlns:p14="http://schemas.microsoft.com/office/powerpoint/2010/main" val="368224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a:t>
            </a:fld>
            <a:endParaRPr lang="nl-NL" dirty="0"/>
          </a:p>
        </p:txBody>
      </p:sp>
    </p:spTree>
    <p:extLst>
      <p:ext uri="{BB962C8B-B14F-4D97-AF65-F5344CB8AC3E}">
        <p14:creationId xmlns:p14="http://schemas.microsoft.com/office/powerpoint/2010/main" val="323947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27</a:t>
            </a:fld>
            <a:endParaRPr lang="nl-NL" dirty="0"/>
          </a:p>
        </p:txBody>
      </p:sp>
    </p:spTree>
    <p:extLst>
      <p:ext uri="{BB962C8B-B14F-4D97-AF65-F5344CB8AC3E}">
        <p14:creationId xmlns:p14="http://schemas.microsoft.com/office/powerpoint/2010/main" val="80910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28</a:t>
            </a:fld>
            <a:endParaRPr lang="nl-NL" dirty="0"/>
          </a:p>
        </p:txBody>
      </p:sp>
    </p:spTree>
    <p:extLst>
      <p:ext uri="{BB962C8B-B14F-4D97-AF65-F5344CB8AC3E}">
        <p14:creationId xmlns:p14="http://schemas.microsoft.com/office/powerpoint/2010/main" val="151488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29</a:t>
            </a:fld>
            <a:endParaRPr lang="nl-NL" dirty="0"/>
          </a:p>
        </p:txBody>
      </p:sp>
    </p:spTree>
    <p:extLst>
      <p:ext uri="{BB962C8B-B14F-4D97-AF65-F5344CB8AC3E}">
        <p14:creationId xmlns:p14="http://schemas.microsoft.com/office/powerpoint/2010/main" val="320201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30</a:t>
            </a:fld>
            <a:endParaRPr lang="nl-NL" dirty="0"/>
          </a:p>
        </p:txBody>
      </p:sp>
    </p:spTree>
    <p:extLst>
      <p:ext uri="{BB962C8B-B14F-4D97-AF65-F5344CB8AC3E}">
        <p14:creationId xmlns:p14="http://schemas.microsoft.com/office/powerpoint/2010/main" val="3375126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31</a:t>
            </a:fld>
            <a:endParaRPr lang="nl-NL" dirty="0"/>
          </a:p>
        </p:txBody>
      </p:sp>
    </p:spTree>
    <p:extLst>
      <p:ext uri="{BB962C8B-B14F-4D97-AF65-F5344CB8AC3E}">
        <p14:creationId xmlns:p14="http://schemas.microsoft.com/office/powerpoint/2010/main" val="356865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32</a:t>
            </a:fld>
            <a:endParaRPr lang="nl-NL" dirty="0"/>
          </a:p>
        </p:txBody>
      </p:sp>
    </p:spTree>
    <p:extLst>
      <p:ext uri="{BB962C8B-B14F-4D97-AF65-F5344CB8AC3E}">
        <p14:creationId xmlns:p14="http://schemas.microsoft.com/office/powerpoint/2010/main" val="3528638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33</a:t>
            </a:fld>
            <a:endParaRPr lang="nl-NL" dirty="0"/>
          </a:p>
        </p:txBody>
      </p:sp>
    </p:spTree>
    <p:extLst>
      <p:ext uri="{BB962C8B-B14F-4D97-AF65-F5344CB8AC3E}">
        <p14:creationId xmlns:p14="http://schemas.microsoft.com/office/powerpoint/2010/main" val="126417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34</a:t>
            </a:fld>
            <a:endParaRPr lang="nl-NL" dirty="0"/>
          </a:p>
        </p:txBody>
      </p:sp>
    </p:spTree>
    <p:extLst>
      <p:ext uri="{BB962C8B-B14F-4D97-AF65-F5344CB8AC3E}">
        <p14:creationId xmlns:p14="http://schemas.microsoft.com/office/powerpoint/2010/main" val="3836559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35</a:t>
            </a:fld>
            <a:endParaRPr lang="nl-NL" dirty="0"/>
          </a:p>
        </p:txBody>
      </p:sp>
    </p:spTree>
    <p:extLst>
      <p:ext uri="{BB962C8B-B14F-4D97-AF65-F5344CB8AC3E}">
        <p14:creationId xmlns:p14="http://schemas.microsoft.com/office/powerpoint/2010/main" val="421229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36</a:t>
            </a:fld>
            <a:endParaRPr lang="nl-NL" dirty="0"/>
          </a:p>
        </p:txBody>
      </p:sp>
    </p:spTree>
    <p:extLst>
      <p:ext uri="{BB962C8B-B14F-4D97-AF65-F5344CB8AC3E}">
        <p14:creationId xmlns:p14="http://schemas.microsoft.com/office/powerpoint/2010/main" val="160131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a:t>
            </a:fld>
            <a:endParaRPr lang="nl-NL" dirty="0"/>
          </a:p>
        </p:txBody>
      </p:sp>
    </p:spTree>
    <p:extLst>
      <p:ext uri="{BB962C8B-B14F-4D97-AF65-F5344CB8AC3E}">
        <p14:creationId xmlns:p14="http://schemas.microsoft.com/office/powerpoint/2010/main" val="1292612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37</a:t>
            </a:fld>
            <a:endParaRPr lang="nl-NL" dirty="0"/>
          </a:p>
        </p:txBody>
      </p:sp>
    </p:spTree>
    <p:extLst>
      <p:ext uri="{BB962C8B-B14F-4D97-AF65-F5344CB8AC3E}">
        <p14:creationId xmlns:p14="http://schemas.microsoft.com/office/powerpoint/2010/main" val="422516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38</a:t>
            </a:fld>
            <a:endParaRPr lang="nl-NL" dirty="0"/>
          </a:p>
        </p:txBody>
      </p:sp>
    </p:spTree>
    <p:extLst>
      <p:ext uri="{BB962C8B-B14F-4D97-AF65-F5344CB8AC3E}">
        <p14:creationId xmlns:p14="http://schemas.microsoft.com/office/powerpoint/2010/main" val="352863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40</a:t>
            </a:fld>
            <a:endParaRPr lang="nl-NL" dirty="0"/>
          </a:p>
        </p:txBody>
      </p:sp>
    </p:spTree>
    <p:extLst>
      <p:ext uri="{BB962C8B-B14F-4D97-AF65-F5344CB8AC3E}">
        <p14:creationId xmlns:p14="http://schemas.microsoft.com/office/powerpoint/2010/main" val="4011124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41</a:t>
            </a:fld>
            <a:endParaRPr lang="nl-NL" dirty="0"/>
          </a:p>
        </p:txBody>
      </p:sp>
    </p:spTree>
    <p:extLst>
      <p:ext uri="{BB962C8B-B14F-4D97-AF65-F5344CB8AC3E}">
        <p14:creationId xmlns:p14="http://schemas.microsoft.com/office/powerpoint/2010/main" val="218315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42</a:t>
            </a:fld>
            <a:endParaRPr lang="nl-NL" dirty="0"/>
          </a:p>
        </p:txBody>
      </p:sp>
    </p:spTree>
    <p:extLst>
      <p:ext uri="{BB962C8B-B14F-4D97-AF65-F5344CB8AC3E}">
        <p14:creationId xmlns:p14="http://schemas.microsoft.com/office/powerpoint/2010/main" val="1736470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46</a:t>
            </a:fld>
            <a:endParaRPr lang="nl-NL" dirty="0"/>
          </a:p>
        </p:txBody>
      </p:sp>
    </p:spTree>
    <p:extLst>
      <p:ext uri="{BB962C8B-B14F-4D97-AF65-F5344CB8AC3E}">
        <p14:creationId xmlns:p14="http://schemas.microsoft.com/office/powerpoint/2010/main" val="580642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48</a:t>
            </a:fld>
            <a:endParaRPr lang="en-GB" dirty="0"/>
          </a:p>
        </p:txBody>
      </p:sp>
    </p:spTree>
    <p:extLst>
      <p:ext uri="{BB962C8B-B14F-4D97-AF65-F5344CB8AC3E}">
        <p14:creationId xmlns:p14="http://schemas.microsoft.com/office/powerpoint/2010/main" val="2177060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49</a:t>
            </a:fld>
            <a:endParaRPr lang="en-GB" dirty="0"/>
          </a:p>
        </p:txBody>
      </p:sp>
    </p:spTree>
    <p:extLst>
      <p:ext uri="{BB962C8B-B14F-4D97-AF65-F5344CB8AC3E}">
        <p14:creationId xmlns:p14="http://schemas.microsoft.com/office/powerpoint/2010/main" val="1904906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50</a:t>
            </a:fld>
            <a:endParaRPr lang="en-GB" dirty="0"/>
          </a:p>
        </p:txBody>
      </p:sp>
    </p:spTree>
    <p:extLst>
      <p:ext uri="{BB962C8B-B14F-4D97-AF65-F5344CB8AC3E}">
        <p14:creationId xmlns:p14="http://schemas.microsoft.com/office/powerpoint/2010/main" val="38635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51</a:t>
            </a:fld>
            <a:endParaRPr lang="nl-NL" dirty="0"/>
          </a:p>
        </p:txBody>
      </p:sp>
    </p:spTree>
    <p:extLst>
      <p:ext uri="{BB962C8B-B14F-4D97-AF65-F5344CB8AC3E}">
        <p14:creationId xmlns:p14="http://schemas.microsoft.com/office/powerpoint/2010/main" val="70620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4</a:t>
            </a:fld>
            <a:endParaRPr lang="en-GB" dirty="0"/>
          </a:p>
        </p:txBody>
      </p:sp>
    </p:spTree>
    <p:extLst>
      <p:ext uri="{BB962C8B-B14F-4D97-AF65-F5344CB8AC3E}">
        <p14:creationId xmlns:p14="http://schemas.microsoft.com/office/powerpoint/2010/main" val="1850839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pPr/>
              <a:t>52</a:t>
            </a:fld>
            <a:endParaRPr lang="nl-NL" dirty="0"/>
          </a:p>
        </p:txBody>
      </p:sp>
    </p:spTree>
    <p:extLst>
      <p:ext uri="{BB962C8B-B14F-4D97-AF65-F5344CB8AC3E}">
        <p14:creationId xmlns:p14="http://schemas.microsoft.com/office/powerpoint/2010/main" val="2425597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pPr/>
              <a:t>53</a:t>
            </a:fld>
            <a:endParaRPr lang="nl-NL" dirty="0"/>
          </a:p>
        </p:txBody>
      </p:sp>
    </p:spTree>
    <p:extLst>
      <p:ext uri="{BB962C8B-B14F-4D97-AF65-F5344CB8AC3E}">
        <p14:creationId xmlns:p14="http://schemas.microsoft.com/office/powerpoint/2010/main" val="3828327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F4C54-49A1-4A61-8DE9-CABAFDD7BE19}" type="slidenum">
              <a:rPr lang="nl-NL" smtClean="0"/>
              <a:t>54</a:t>
            </a:fld>
            <a:endParaRPr lang="nl-NL" dirty="0"/>
          </a:p>
        </p:txBody>
      </p:sp>
    </p:spTree>
    <p:extLst>
      <p:ext uri="{BB962C8B-B14F-4D97-AF65-F5344CB8AC3E}">
        <p14:creationId xmlns:p14="http://schemas.microsoft.com/office/powerpoint/2010/main" val="2476290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F4C54-49A1-4A61-8DE9-CABAFDD7BE19}" type="slidenum">
              <a:rPr lang="nl-NL" smtClean="0"/>
              <a:t>55</a:t>
            </a:fld>
            <a:endParaRPr lang="nl-NL" dirty="0"/>
          </a:p>
        </p:txBody>
      </p:sp>
    </p:spTree>
    <p:extLst>
      <p:ext uri="{BB962C8B-B14F-4D97-AF65-F5344CB8AC3E}">
        <p14:creationId xmlns:p14="http://schemas.microsoft.com/office/powerpoint/2010/main" val="2734014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C72BA4-717A-4A63-84DA-C54A45E46827}" type="slidenum">
              <a:rPr lang="en-GB" smtClean="0"/>
              <a:pPr>
                <a:defRPr/>
              </a:pPr>
              <a:t>56</a:t>
            </a:fld>
            <a:endParaRPr lang="en-GB" dirty="0"/>
          </a:p>
        </p:txBody>
      </p:sp>
    </p:spTree>
    <p:extLst>
      <p:ext uri="{BB962C8B-B14F-4D97-AF65-F5344CB8AC3E}">
        <p14:creationId xmlns:p14="http://schemas.microsoft.com/office/powerpoint/2010/main" val="338855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6</a:t>
            </a:fld>
            <a:endParaRPr lang="nl-NL" dirty="0"/>
          </a:p>
        </p:txBody>
      </p:sp>
    </p:spTree>
    <p:extLst>
      <p:ext uri="{BB962C8B-B14F-4D97-AF65-F5344CB8AC3E}">
        <p14:creationId xmlns:p14="http://schemas.microsoft.com/office/powerpoint/2010/main" val="160499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7</a:t>
            </a:fld>
            <a:endParaRPr lang="nl-NL" dirty="0"/>
          </a:p>
        </p:txBody>
      </p:sp>
    </p:spTree>
    <p:extLst>
      <p:ext uri="{BB962C8B-B14F-4D97-AF65-F5344CB8AC3E}">
        <p14:creationId xmlns:p14="http://schemas.microsoft.com/office/powerpoint/2010/main" val="302378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8</a:t>
            </a:fld>
            <a:endParaRPr lang="nl-NL" dirty="0"/>
          </a:p>
        </p:txBody>
      </p:sp>
    </p:spTree>
    <p:extLst>
      <p:ext uri="{BB962C8B-B14F-4D97-AF65-F5344CB8AC3E}">
        <p14:creationId xmlns:p14="http://schemas.microsoft.com/office/powerpoint/2010/main" val="139803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9</a:t>
            </a:fld>
            <a:endParaRPr lang="nl-NL" dirty="0"/>
          </a:p>
        </p:txBody>
      </p:sp>
    </p:spTree>
    <p:extLst>
      <p:ext uri="{BB962C8B-B14F-4D97-AF65-F5344CB8AC3E}">
        <p14:creationId xmlns:p14="http://schemas.microsoft.com/office/powerpoint/2010/main" val="410921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10</a:t>
            </a:fld>
            <a:endParaRPr lang="nl-NL" dirty="0"/>
          </a:p>
        </p:txBody>
      </p:sp>
    </p:spTree>
    <p:extLst>
      <p:ext uri="{BB962C8B-B14F-4D97-AF65-F5344CB8AC3E}">
        <p14:creationId xmlns:p14="http://schemas.microsoft.com/office/powerpoint/2010/main" val="170174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nl-NL" dirty="0"/>
              <a:t>Klik om de stijl te bewerken</a:t>
            </a:r>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4"/>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4"/>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
        <p:nvSpPr>
          <p:cNvPr id="9" name="Text Box 14"/>
          <p:cNvSpPr txBox="1">
            <a:spLocks noChangeArrowheads="1"/>
          </p:cNvSpPr>
          <p:nvPr userDrawn="1"/>
        </p:nvSpPr>
        <p:spPr bwMode="auto">
          <a:xfrm>
            <a:off x="3419474" y="6248400"/>
            <a:ext cx="51911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3"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03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6"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62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0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47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0" y="0"/>
            <a:ext cx="9143999" cy="685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62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8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nl-NL" dirty="0"/>
              <a:t>Klik om de stijl te bewerken</a:t>
            </a:r>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spTree>
    <p:extLst>
      <p:ext uri="{BB962C8B-B14F-4D97-AF65-F5344CB8AC3E}">
        <p14:creationId xmlns:p14="http://schemas.microsoft.com/office/powerpoint/2010/main" val="416137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nl-NL" dirty="0"/>
              <a:t>Klik om de stijl te bewerken</a:t>
            </a:r>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33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a:t>Klik om de stijl te bewerken</a:t>
            </a:r>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bg2"/>
                </a:solidFill>
              </a:defRPr>
            </a:lvl1pPr>
          </a:lstStyle>
          <a:p>
            <a:pPr lvl="0"/>
            <a:r>
              <a:rPr lang="nl-NL" dirty="0"/>
              <a:t>Klik om de modelstijlen te bewerken</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30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6"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6"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nl-NL" dirty="0"/>
              <a:t>Klik om de stijl te bewerken</a:t>
            </a:r>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bg2"/>
                </a:solidFill>
              </a:defRPr>
            </a:lvl1pPr>
          </a:lstStyle>
          <a:p>
            <a:pPr lvl="0"/>
            <a:r>
              <a:rPr lang="nl-NL" dirty="0"/>
              <a:t>Klik om de modelstijlen te bewerken</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2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B233"/>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blipFill dpi="0" rotWithShape="1">
            <a:blip r:embed="rId20"/>
            <a:srcRect/>
            <a:stretch>
              <a:fillRect/>
            </a:stretch>
          </a:blipFill>
          <a:ln>
            <a:noFill/>
          </a:ln>
        </p:spPr>
        <p:txBody>
          <a:bodyPr vert="horz" wrap="square" lIns="18000" tIns="0" rIns="91440" bIns="324000" numCol="1" anchor="t" anchorCtr="0" compatLnSpc="1">
            <a:prstTxWarp prst="textNoShape">
              <a:avLst/>
            </a:prstTxWarp>
            <a:spAutoFit/>
          </a:bodyPr>
          <a:lstStyle/>
          <a:p>
            <a:pPr lvl="0"/>
            <a:r>
              <a:rPr lang="nl-NL" dirty="0"/>
              <a:t>Klik om de stijl te bewerken</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4"/>
            <a:endParaRPr lang="nl-NL" dirty="0"/>
          </a:p>
        </p:txBody>
      </p:sp>
      <p:sp>
        <p:nvSpPr>
          <p:cNvPr id="4" name="AutoShape 3"/>
          <p:cNvSpPr>
            <a:spLocks noChangeAspect="1" noChangeArrowheads="1" noTextEdit="1"/>
          </p:cNvSpPr>
          <p:nvPr/>
        </p:nvSpPr>
        <p:spPr bwMode="auto">
          <a:xfrm>
            <a:off x="249238" y="3929063"/>
            <a:ext cx="7840662"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53" r:id="rId9"/>
    <p:sldLayoutId id="2147483655" r:id="rId10"/>
    <p:sldLayoutId id="2147483656" r:id="rId11"/>
    <p:sldLayoutId id="2147483657" r:id="rId12"/>
    <p:sldLayoutId id="2147483659" r:id="rId13"/>
    <p:sldLayoutId id="2147483660" r:id="rId14"/>
    <p:sldLayoutId id="2147483661" r:id="rId15"/>
    <p:sldLayoutId id="2147483663" r:id="rId16"/>
    <p:sldLayoutId id="2147483665" r:id="rId17"/>
    <p:sldLayoutId id="2147483654" r:id="rId18"/>
  </p:sldLayoutIdLst>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53.jpeg"/><Relationship Id="rId5" Type="http://schemas.openxmlformats.org/officeDocument/2006/relationships/image" Target="../media/image5.jpg"/><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53.jpeg"/><Relationship Id="rId5" Type="http://schemas.openxmlformats.org/officeDocument/2006/relationships/image" Target="../media/image5.jp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8" Type="http://schemas.openxmlformats.org/officeDocument/2006/relationships/hyperlink" Target="https://www.who.int/news-room/questions-and-answers/item/pandemic-prevention--preparedness-and-response-accord" TargetMode="External"/><Relationship Id="rId3" Type="http://schemas.openxmlformats.org/officeDocument/2006/relationships/hyperlink" Target="http://www.cbd.int/" TargetMode="External"/><Relationship Id="rId7" Type="http://schemas.openxmlformats.org/officeDocument/2006/relationships/hyperlink" Target="http://www.who.int/news-room/questions-and-answers/item/pandemic-prevention--preparedness-and-response-accord"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who.int/" TargetMode="External"/><Relationship Id="rId5" Type="http://schemas.openxmlformats.org/officeDocument/2006/relationships/hyperlink" Target="http://www.absfocalpoint.nl/" TargetMode="External"/><Relationship Id="rId4" Type="http://schemas.openxmlformats.org/officeDocument/2006/relationships/hyperlink" Target="https://absch.cbd.int/" TargetMode="External"/><Relationship Id="rId9"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hyperlink" Target="http://ec.europa.eu/environment/nature/biodiversity/international/abs/legislation_en.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www.absfocalpoint.n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5775" y="114123"/>
            <a:ext cx="8442796" cy="2076627"/>
          </a:xfrm>
        </p:spPr>
        <p:txBody>
          <a:bodyPr tIns="18000" anchor="ctr" anchorCtr="0"/>
          <a:lstStyle/>
          <a:p>
            <a:pPr>
              <a:lnSpc>
                <a:spcPct val="100000"/>
              </a:lnSpc>
              <a:spcAft>
                <a:spcPts val="1200"/>
              </a:spcAft>
            </a:pPr>
            <a:r>
              <a:rPr lang="en-GB" sz="3600" dirty="0"/>
              <a:t>The Nagoya Protocol, the EU ABS Regulation, and the implications for users of genetic resources</a:t>
            </a:r>
          </a:p>
        </p:txBody>
      </p:sp>
      <p:sp>
        <p:nvSpPr>
          <p:cNvPr id="4" name="Tijdelijke aanduiding voor tekst 3"/>
          <p:cNvSpPr>
            <a:spLocks noGrp="1"/>
          </p:cNvSpPr>
          <p:nvPr>
            <p:ph type="body" sz="quarter" idx="17"/>
          </p:nvPr>
        </p:nvSpPr>
        <p:spPr>
          <a:xfrm>
            <a:off x="509680" y="1691193"/>
            <a:ext cx="8447088" cy="371475"/>
          </a:xfrm>
        </p:spPr>
        <p:txBody>
          <a:bodyPr/>
          <a:lstStyle/>
          <a:p>
            <a:r>
              <a:rPr lang="nl-NL" sz="2400" i="1" dirty="0"/>
              <a:t> </a:t>
            </a:r>
          </a:p>
        </p:txBody>
      </p:sp>
      <p:sp>
        <p:nvSpPr>
          <p:cNvPr id="5" name="Tijdelijke aanduiding voor tekst 4"/>
          <p:cNvSpPr>
            <a:spLocks noGrp="1"/>
          </p:cNvSpPr>
          <p:nvPr>
            <p:ph type="body" sz="quarter" idx="18"/>
          </p:nvPr>
        </p:nvSpPr>
        <p:spPr>
          <a:xfrm>
            <a:off x="509681" y="2311543"/>
            <a:ext cx="8447087" cy="943343"/>
          </a:xfrm>
        </p:spPr>
        <p:txBody>
          <a:bodyPr/>
          <a:lstStyle/>
          <a:p>
            <a:pPr>
              <a:spcBef>
                <a:spcPts val="1800"/>
              </a:spcBef>
            </a:pPr>
            <a:r>
              <a:rPr lang="en-GB" dirty="0"/>
              <a:t>Martin Brink</a:t>
            </a:r>
          </a:p>
          <a:p>
            <a:r>
              <a:rPr lang="en-GB" dirty="0"/>
              <a:t>19 November 2024</a:t>
            </a:r>
          </a:p>
        </p:txBody>
      </p:sp>
      <p:pic>
        <p:nvPicPr>
          <p:cNvPr id="12" name="Picture Placeholder 57">
            <a:extLst>
              <a:ext uri="{FF2B5EF4-FFF2-40B4-BE49-F238E27FC236}">
                <a16:creationId xmlns:a16="http://schemas.microsoft.com/office/drawing/2014/main" id="{E29117ED-5820-5994-85A4-410EF4446D7A}"/>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6648" r="16648"/>
          <a:stretch>
            <a:fillRect/>
          </a:stretch>
        </p:blipFill>
        <p:spPr>
          <a:xfrm>
            <a:off x="408117" y="3301428"/>
            <a:ext cx="2647950" cy="2647950"/>
          </a:xfrm>
        </p:spPr>
      </p:pic>
      <p:pic>
        <p:nvPicPr>
          <p:cNvPr id="7" name="Picture Placeholder 6">
            <a:extLst>
              <a:ext uri="{FF2B5EF4-FFF2-40B4-BE49-F238E27FC236}">
                <a16:creationId xmlns:a16="http://schemas.microsoft.com/office/drawing/2014/main" id="{D48BF0C2-F802-D95E-8E47-E21AB5362270}"/>
              </a:ext>
            </a:extLst>
          </p:cNvPr>
          <p:cNvPicPr>
            <a:picLocks noChangeAspect="1"/>
          </p:cNvPicPr>
          <p:nvPr/>
        </p:nvPicPr>
        <p:blipFill>
          <a:blip r:embed="rId4" cstate="print">
            <a:extLst>
              <a:ext uri="{28A0092B-C50C-407E-A947-70E740481C1C}">
                <a14:useLocalDpi xmlns:a14="http://schemas.microsoft.com/office/drawing/2010/main" val="0"/>
              </a:ext>
            </a:extLst>
          </a:blip>
          <a:srcRect l="12500" r="12500"/>
          <a:stretch>
            <a:fillRect/>
          </a:stretch>
        </p:blipFill>
        <p:spPr bwMode="auto">
          <a:xfrm>
            <a:off x="6398433" y="3301080"/>
            <a:ext cx="2651573" cy="2651573"/>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Placeholder 65">
            <a:extLst>
              <a:ext uri="{FF2B5EF4-FFF2-40B4-BE49-F238E27FC236}">
                <a16:creationId xmlns:a16="http://schemas.microsoft.com/office/drawing/2014/main" id="{DDDE618B-978F-1347-B782-58FD41697C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826832" y="3301296"/>
            <a:ext cx="2651357" cy="2651357"/>
          </a:xfrm>
          <a:prstGeom prst="ellipse">
            <a:avLst/>
          </a:prstGeom>
        </p:spPr>
      </p:pic>
      <p:pic>
        <p:nvPicPr>
          <p:cNvPr id="9" name="Picture Placeholder 67">
            <a:extLst>
              <a:ext uri="{FF2B5EF4-FFF2-40B4-BE49-F238E27FC236}">
                <a16:creationId xmlns:a16="http://schemas.microsoft.com/office/drawing/2014/main" id="{05AE0098-6939-7830-06F5-CF0E99B7B79C}"/>
              </a:ext>
            </a:extLst>
          </p:cNvPr>
          <p:cNvPicPr>
            <a:picLocks noChangeAspect="1"/>
          </p:cNvPicPr>
          <p:nvPr/>
        </p:nvPicPr>
        <p:blipFill>
          <a:blip r:embed="rId6">
            <a:extLst>
              <a:ext uri="{28A0092B-C50C-407E-A947-70E740481C1C}">
                <a14:useLocalDpi xmlns:a14="http://schemas.microsoft.com/office/drawing/2010/main" val="0"/>
              </a:ext>
            </a:extLst>
          </a:blip>
          <a:srcRect l="16172" r="16172"/>
          <a:stretch>
            <a:fillRect/>
          </a:stretch>
        </p:blipFill>
        <p:spPr>
          <a:xfrm>
            <a:off x="3255015" y="3301080"/>
            <a:ext cx="2633970" cy="2633970"/>
          </a:xfrm>
          <a:prstGeom prst="ellipse">
            <a:avLst/>
          </a:prstGeom>
        </p:spPr>
      </p:pic>
    </p:spTree>
    <p:extLst>
      <p:ext uri="{BB962C8B-B14F-4D97-AF65-F5344CB8AC3E}">
        <p14:creationId xmlns:p14="http://schemas.microsoft.com/office/powerpoint/2010/main" val="2710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Convention on Biological Diversity (CBD)</a:t>
            </a:r>
          </a:p>
        </p:txBody>
      </p:sp>
      <p:sp>
        <p:nvSpPr>
          <p:cNvPr id="3" name="Text Placeholder 2"/>
          <p:cNvSpPr>
            <a:spLocks noGrp="1"/>
          </p:cNvSpPr>
          <p:nvPr>
            <p:ph type="body" sz="quarter" idx="10"/>
          </p:nvPr>
        </p:nvSpPr>
        <p:spPr>
          <a:xfrm>
            <a:off x="901218" y="2797851"/>
            <a:ext cx="7185507" cy="5306007"/>
          </a:xfrm>
        </p:spPr>
        <p:txBody>
          <a:bodyPr/>
          <a:lstStyle/>
          <a:p>
            <a:r>
              <a:rPr lang="en-GB" dirty="0"/>
              <a:t>Important elements</a:t>
            </a:r>
          </a:p>
          <a:p>
            <a:pPr lvl="1">
              <a:spcBef>
                <a:spcPts val="600"/>
              </a:spcBef>
            </a:pPr>
            <a:r>
              <a:rPr lang="en-GB" sz="1800" dirty="0"/>
              <a:t>covers all genetic resources </a:t>
            </a:r>
          </a:p>
          <a:p>
            <a:pPr lvl="2">
              <a:spcBef>
                <a:spcPts val="600"/>
              </a:spcBef>
              <a:buFont typeface="Wingdings" panose="05000000000000000000" pitchFamily="2" charset="2"/>
              <a:buChar char="Ø"/>
            </a:pPr>
            <a:r>
              <a:rPr lang="en-GB" sz="1800" i="1" dirty="0"/>
              <a:t>except human material</a:t>
            </a:r>
          </a:p>
          <a:p>
            <a:pPr lvl="1">
              <a:spcBef>
                <a:spcPts val="1200"/>
              </a:spcBef>
            </a:pPr>
            <a:r>
              <a:rPr lang="en-GB" sz="1800" dirty="0"/>
              <a:t>affirms that states have sovereign rights over their genetic resources</a:t>
            </a:r>
          </a:p>
          <a:p>
            <a:pPr lvl="1">
              <a:spcBef>
                <a:spcPts val="1200"/>
              </a:spcBef>
            </a:pPr>
            <a:r>
              <a:rPr lang="en-GB" sz="1800" dirty="0"/>
              <a:t>access on the basis of bilateral negotiations between the provider country and the user (unless otherwise determined by that country)</a:t>
            </a:r>
          </a:p>
          <a:p>
            <a:pPr marL="696913" lvl="1" indent="0">
              <a:buNone/>
            </a:pPr>
            <a:endParaRPr lang="en-GB" sz="1800" dirty="0"/>
          </a:p>
        </p:txBody>
      </p:sp>
      <p:pic>
        <p:nvPicPr>
          <p:cNvPr id="4" name="Picture 3">
            <a:extLst>
              <a:ext uri="{FF2B5EF4-FFF2-40B4-BE49-F238E27FC236}">
                <a16:creationId xmlns:a16="http://schemas.microsoft.com/office/drawing/2014/main" id="{A68942C5-0162-ACA7-AE59-1024358A4A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537" y="1214224"/>
            <a:ext cx="3594901" cy="1462301"/>
          </a:xfrm>
          <a:prstGeom prst="rect">
            <a:avLst/>
          </a:prstGeom>
        </p:spPr>
      </p:pic>
    </p:spTree>
    <p:extLst>
      <p:ext uri="{BB962C8B-B14F-4D97-AF65-F5344CB8AC3E}">
        <p14:creationId xmlns:p14="http://schemas.microsoft.com/office/powerpoint/2010/main" val="231572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Nagoya Protocol</a:t>
            </a:r>
          </a:p>
        </p:txBody>
      </p:sp>
      <p:sp>
        <p:nvSpPr>
          <p:cNvPr id="3" name="Text Placeholder 2"/>
          <p:cNvSpPr>
            <a:spLocks noGrp="1"/>
          </p:cNvSpPr>
          <p:nvPr>
            <p:ph type="body" sz="quarter" idx="10"/>
          </p:nvPr>
        </p:nvSpPr>
        <p:spPr>
          <a:xfrm>
            <a:off x="939058" y="1629488"/>
            <a:ext cx="7265884" cy="4533187"/>
          </a:xfrm>
        </p:spPr>
        <p:txBody>
          <a:bodyPr/>
          <a:lstStyle/>
          <a:p>
            <a:pPr>
              <a:spcBef>
                <a:spcPts val="1800"/>
              </a:spcBef>
              <a:spcAft>
                <a:spcPts val="0"/>
              </a:spcAft>
            </a:pPr>
            <a:r>
              <a:rPr lang="en-GB" dirty="0"/>
              <a:t>Protocol to the CBD</a:t>
            </a:r>
          </a:p>
          <a:p>
            <a:pPr>
              <a:spcBef>
                <a:spcPts val="1800"/>
              </a:spcBef>
              <a:spcAft>
                <a:spcPts val="0"/>
              </a:spcAft>
            </a:pPr>
            <a:r>
              <a:rPr lang="en-GB" dirty="0"/>
              <a:t>In force since 12 October 2014</a:t>
            </a:r>
          </a:p>
          <a:p>
            <a:pPr>
              <a:spcBef>
                <a:spcPts val="1800"/>
              </a:spcBef>
              <a:spcAft>
                <a:spcPts val="0"/>
              </a:spcAft>
            </a:pPr>
            <a:r>
              <a:rPr lang="en-GB" dirty="0"/>
              <a:t>141 Parties (as of </a:t>
            </a:r>
            <a:r>
              <a:rPr lang="en-GB"/>
              <a:t>19 November </a:t>
            </a:r>
            <a:r>
              <a:rPr lang="en-GB" dirty="0"/>
              <a:t>2024) </a:t>
            </a:r>
          </a:p>
          <a:p>
            <a:pPr>
              <a:spcBef>
                <a:spcPts val="1800"/>
              </a:spcBef>
              <a:spcAft>
                <a:spcPts val="0"/>
              </a:spcAft>
            </a:pPr>
            <a:r>
              <a:rPr lang="en-GB" dirty="0"/>
              <a:t>Objective</a:t>
            </a:r>
          </a:p>
          <a:p>
            <a:pPr lvl="1">
              <a:spcBef>
                <a:spcPts val="600"/>
              </a:spcBef>
            </a:pPr>
            <a:r>
              <a:rPr lang="en-GB" sz="1600" dirty="0"/>
              <a:t>the fair and equitable sharing of the benefits arising from the utilization of genetic resources (...), thereby contributing to the conservation of biological diversity and the sustainable use of its components</a:t>
            </a:r>
          </a:p>
          <a:p>
            <a:pPr>
              <a:spcBef>
                <a:spcPts val="1800"/>
              </a:spcBef>
              <a:spcAft>
                <a:spcPts val="0"/>
              </a:spcAft>
            </a:pPr>
            <a:r>
              <a:rPr lang="en-US" dirty="0"/>
              <a:t>Like the CBD, the Nagoya Protocol does </a:t>
            </a:r>
            <a:r>
              <a:rPr lang="en-US" u="sng" dirty="0"/>
              <a:t>not</a:t>
            </a:r>
            <a:r>
              <a:rPr lang="en-US" dirty="0"/>
              <a:t> apply to human material</a:t>
            </a:r>
          </a:p>
          <a:p>
            <a:pPr>
              <a:spcBef>
                <a:spcPts val="1800"/>
              </a:spcBef>
              <a:spcAft>
                <a:spcPts val="0"/>
              </a:spcAft>
            </a:pPr>
            <a:endParaRPr lang="en-GB" dirty="0"/>
          </a:p>
          <a:p>
            <a:pPr marL="696913" lvl="1" indent="0">
              <a:buNone/>
            </a:pPr>
            <a:endParaRPr lang="en-GB" sz="1800" dirty="0"/>
          </a:p>
        </p:txBody>
      </p:sp>
      <p:pic>
        <p:nvPicPr>
          <p:cNvPr id="4" name="Picture 2" descr="C:\Users\visse032\AppData\Local\Microsoft\Windows\Temporary Internet Files\Content.Outlook\VD9VRKYD\Nagoya cover.jpg">
            <a:extLst>
              <a:ext uri="{FF2B5EF4-FFF2-40B4-BE49-F238E27FC236}">
                <a16:creationId xmlns:a16="http://schemas.microsoft.com/office/drawing/2014/main" id="{BD0C6A5E-8B6D-1D4E-02C4-AB878932C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081" y="134746"/>
            <a:ext cx="1980357" cy="306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nl-NL" dirty="0"/>
              <a:t>The Nagoya Protocol</a:t>
            </a:r>
          </a:p>
        </p:txBody>
      </p:sp>
      <p:sp>
        <p:nvSpPr>
          <p:cNvPr id="3" name="Text Placeholder 2"/>
          <p:cNvSpPr>
            <a:spLocks noGrp="1"/>
          </p:cNvSpPr>
          <p:nvPr>
            <p:ph type="body" sz="quarter" idx="10"/>
          </p:nvPr>
        </p:nvSpPr>
        <p:spPr>
          <a:xfrm>
            <a:off x="571272" y="1167424"/>
            <a:ext cx="8363166" cy="5340012"/>
          </a:xfrm>
        </p:spPr>
        <p:txBody>
          <a:bodyPr/>
          <a:lstStyle/>
          <a:p>
            <a:pPr>
              <a:lnSpc>
                <a:spcPts val="2300"/>
              </a:lnSpc>
            </a:pPr>
            <a:r>
              <a:rPr lang="en-GB" sz="2000" dirty="0"/>
              <a:t>Principles</a:t>
            </a:r>
          </a:p>
          <a:p>
            <a:pPr lvl="1">
              <a:lnSpc>
                <a:spcPts val="2300"/>
              </a:lnSpc>
              <a:spcBef>
                <a:spcPts val="300"/>
              </a:spcBef>
              <a:spcAft>
                <a:spcPts val="0"/>
              </a:spcAft>
            </a:pPr>
            <a:r>
              <a:rPr lang="en-GB" sz="1800" dirty="0"/>
              <a:t>Provider countries are to ensure clear and transparent procedures</a:t>
            </a:r>
          </a:p>
          <a:p>
            <a:pPr lvl="1">
              <a:lnSpc>
                <a:spcPts val="2300"/>
              </a:lnSpc>
              <a:spcBef>
                <a:spcPts val="300"/>
              </a:spcBef>
              <a:spcAft>
                <a:spcPts val="0"/>
              </a:spcAft>
            </a:pPr>
            <a:r>
              <a:rPr lang="en-GB" sz="1800" dirty="0"/>
              <a:t>compliance to ABS rules in provider countries is to be monitored by the countries where the genetic resources are utilized</a:t>
            </a:r>
          </a:p>
          <a:p>
            <a:pPr>
              <a:lnSpc>
                <a:spcPts val="2300"/>
              </a:lnSpc>
              <a:spcAft>
                <a:spcPts val="0"/>
              </a:spcAft>
            </a:pPr>
            <a:r>
              <a:rPr lang="en-GB" sz="2000" dirty="0"/>
              <a:t>Access to genetic resources on the basis of</a:t>
            </a:r>
          </a:p>
          <a:p>
            <a:pPr lvl="1">
              <a:lnSpc>
                <a:spcPts val="2300"/>
              </a:lnSpc>
              <a:spcBef>
                <a:spcPts val="300"/>
              </a:spcBef>
              <a:spcAft>
                <a:spcPts val="0"/>
              </a:spcAft>
            </a:pPr>
            <a:r>
              <a:rPr lang="en-GB" sz="1800" u="sng" dirty="0"/>
              <a:t>Prior Informed Consent (PIC)</a:t>
            </a:r>
            <a:r>
              <a:rPr lang="en-GB" sz="1800" dirty="0"/>
              <a:t>: permission by authorities of the country providing genetic resources</a:t>
            </a:r>
          </a:p>
          <a:p>
            <a:pPr lvl="2">
              <a:lnSpc>
                <a:spcPts val="2300"/>
              </a:lnSpc>
              <a:spcBef>
                <a:spcPts val="300"/>
              </a:spcBef>
              <a:spcAft>
                <a:spcPts val="0"/>
              </a:spcAft>
              <a:buFont typeface="Wingdings" panose="05000000000000000000" pitchFamily="2" charset="2"/>
              <a:buChar char="Ø"/>
            </a:pPr>
            <a:r>
              <a:rPr lang="en-GB" sz="1800" i="1" dirty="0"/>
              <a:t>unless otherwise determined by that country</a:t>
            </a:r>
            <a:endParaRPr lang="en-GB" sz="1800" dirty="0"/>
          </a:p>
          <a:p>
            <a:pPr lvl="1">
              <a:lnSpc>
                <a:spcPts val="2300"/>
              </a:lnSpc>
              <a:spcBef>
                <a:spcPts val="300"/>
              </a:spcBef>
              <a:spcAft>
                <a:spcPts val="0"/>
              </a:spcAft>
            </a:pPr>
            <a:r>
              <a:rPr lang="en-GB" sz="1800" u="sng" dirty="0"/>
              <a:t>Mutually Agreed Terms (MAT)</a:t>
            </a:r>
            <a:r>
              <a:rPr lang="en-GB" sz="1800" dirty="0"/>
              <a:t>: contract with provider</a:t>
            </a:r>
          </a:p>
          <a:p>
            <a:pPr lvl="2">
              <a:lnSpc>
                <a:spcPts val="2300"/>
              </a:lnSpc>
              <a:spcBef>
                <a:spcPts val="300"/>
              </a:spcBef>
              <a:spcAft>
                <a:spcPts val="0"/>
              </a:spcAft>
              <a:buFont typeface="Wingdings" panose="05000000000000000000" pitchFamily="2" charset="2"/>
              <a:buChar char="Ø"/>
            </a:pPr>
            <a:r>
              <a:rPr lang="en-GB" sz="1800" i="1" dirty="0"/>
              <a:t>including benefit-sharing arrangements</a:t>
            </a:r>
          </a:p>
          <a:p>
            <a:pPr>
              <a:lnSpc>
                <a:spcPts val="2300"/>
              </a:lnSpc>
              <a:spcAft>
                <a:spcPts val="0"/>
              </a:spcAft>
            </a:pPr>
            <a:r>
              <a:rPr lang="en-US" sz="2000" dirty="0"/>
              <a:t>Also provisions on </a:t>
            </a:r>
            <a:r>
              <a:rPr lang="en-US" sz="2000" u="sng" dirty="0"/>
              <a:t>traditional knowledge associated with genetic resources</a:t>
            </a:r>
            <a:r>
              <a:rPr lang="en-US" sz="2000" dirty="0"/>
              <a:t> and </a:t>
            </a:r>
            <a:r>
              <a:rPr lang="en-US" sz="2000" u="sng" dirty="0"/>
              <a:t>derivatives</a:t>
            </a:r>
            <a:endParaRPr lang="en-US" sz="2000" dirty="0"/>
          </a:p>
          <a:p>
            <a:pPr>
              <a:spcAft>
                <a:spcPts val="0"/>
              </a:spcAft>
            </a:pPr>
            <a:endParaRPr lang="en-GB" sz="2000" dirty="0"/>
          </a:p>
        </p:txBody>
      </p:sp>
      <p:pic>
        <p:nvPicPr>
          <p:cNvPr id="5" name="Picture 4">
            <a:extLst>
              <a:ext uri="{FF2B5EF4-FFF2-40B4-BE49-F238E27FC236}">
                <a16:creationId xmlns:a16="http://schemas.microsoft.com/office/drawing/2014/main" id="{2EF98C8A-F6BF-4058-AA4F-9D8EABB87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223" y="133077"/>
            <a:ext cx="2094845" cy="1225484"/>
          </a:xfrm>
          <a:prstGeom prst="rect">
            <a:avLst/>
          </a:prstGeom>
        </p:spPr>
      </p:pic>
      <p:sp>
        <p:nvSpPr>
          <p:cNvPr id="6" name="Oval 5">
            <a:extLst>
              <a:ext uri="{FF2B5EF4-FFF2-40B4-BE49-F238E27FC236}">
                <a16:creationId xmlns:a16="http://schemas.microsoft.com/office/drawing/2014/main" id="{40A09CD9-98D4-4AEC-9C0A-2F031D028332}"/>
              </a:ext>
            </a:extLst>
          </p:cNvPr>
          <p:cNvSpPr/>
          <p:nvPr/>
        </p:nvSpPr>
        <p:spPr>
          <a:xfrm>
            <a:off x="320928" y="1957096"/>
            <a:ext cx="8502144" cy="1225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299647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Parties to the Nagoya Protocol </a:t>
            </a:r>
            <a:br>
              <a:rPr lang="en-GB" dirty="0"/>
            </a:br>
            <a:r>
              <a:rPr lang="en-GB" dirty="0"/>
              <a:t>(19 November 2024)</a:t>
            </a:r>
          </a:p>
        </p:txBody>
      </p:sp>
      <p:pic>
        <p:nvPicPr>
          <p:cNvPr id="4" name="Picture 3" descr="A map of the world&#10;&#10;Description automatically generated">
            <a:extLst>
              <a:ext uri="{FF2B5EF4-FFF2-40B4-BE49-F238E27FC236}">
                <a16:creationId xmlns:a16="http://schemas.microsoft.com/office/drawing/2014/main" id="{3D2ADCC9-ABF5-3F07-81E1-89C2D2747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8" y="1870308"/>
            <a:ext cx="8442796" cy="3399743"/>
          </a:xfrm>
          <a:prstGeom prst="rect">
            <a:avLst/>
          </a:prstGeom>
        </p:spPr>
      </p:pic>
      <p:pic>
        <p:nvPicPr>
          <p:cNvPr id="7" name="Picture 6">
            <a:extLst>
              <a:ext uri="{FF2B5EF4-FFF2-40B4-BE49-F238E27FC236}">
                <a16:creationId xmlns:a16="http://schemas.microsoft.com/office/drawing/2014/main" id="{1338F00C-8110-3C39-BCC8-46C0808F6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18" y="5447663"/>
            <a:ext cx="8442796" cy="534673"/>
          </a:xfrm>
          <a:prstGeom prst="rect">
            <a:avLst/>
          </a:prstGeom>
        </p:spPr>
      </p:pic>
    </p:spTree>
    <p:extLst>
      <p:ext uri="{BB962C8B-B14F-4D97-AF65-F5344CB8AC3E}">
        <p14:creationId xmlns:p14="http://schemas.microsoft.com/office/powerpoint/2010/main" val="16172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47382"/>
            <a:ext cx="8442796" cy="1304611"/>
          </a:xfrm>
        </p:spPr>
        <p:txBody>
          <a:bodyPr/>
          <a:lstStyle/>
          <a:p>
            <a:r>
              <a:rPr lang="en-US" sz="3200" dirty="0"/>
              <a:t>Pandemic Influenza Preparedness (PIP) Framework</a:t>
            </a:r>
            <a:endParaRPr lang="en-GB" sz="3200" dirty="0"/>
          </a:p>
        </p:txBody>
      </p:sp>
      <p:sp>
        <p:nvSpPr>
          <p:cNvPr id="3" name="Text Placeholder 2"/>
          <p:cNvSpPr>
            <a:spLocks noGrp="1"/>
          </p:cNvSpPr>
          <p:nvPr>
            <p:ph type="body" sz="quarter" idx="10"/>
          </p:nvPr>
        </p:nvSpPr>
        <p:spPr>
          <a:xfrm>
            <a:off x="703020" y="1551993"/>
            <a:ext cx="8325570" cy="5306007"/>
          </a:xfrm>
        </p:spPr>
        <p:txBody>
          <a:bodyPr/>
          <a:lstStyle/>
          <a:p>
            <a:pPr>
              <a:spcBef>
                <a:spcPts val="1000"/>
              </a:spcBef>
              <a:spcAft>
                <a:spcPts val="0"/>
              </a:spcAft>
            </a:pPr>
            <a:r>
              <a:rPr lang="en-GB" dirty="0"/>
              <a:t>Agreed within WHO (World Health Organization)</a:t>
            </a:r>
          </a:p>
          <a:p>
            <a:pPr>
              <a:spcBef>
                <a:spcPts val="1000"/>
              </a:spcBef>
              <a:spcAft>
                <a:spcPts val="0"/>
              </a:spcAft>
            </a:pPr>
            <a:r>
              <a:rPr lang="en-GB" dirty="0"/>
              <a:t>In force since 24 May 2011</a:t>
            </a:r>
          </a:p>
          <a:p>
            <a:pPr>
              <a:spcBef>
                <a:spcPts val="1000"/>
              </a:spcBef>
              <a:spcAft>
                <a:spcPts val="0"/>
              </a:spcAft>
            </a:pPr>
            <a:r>
              <a:rPr lang="en-GB" dirty="0"/>
              <a:t>196 Parties</a:t>
            </a:r>
          </a:p>
          <a:p>
            <a:pPr>
              <a:spcBef>
                <a:spcPts val="1000"/>
              </a:spcBef>
            </a:pPr>
            <a:r>
              <a:rPr lang="en-GB" dirty="0"/>
              <a:t>Objective</a:t>
            </a:r>
          </a:p>
          <a:p>
            <a:pPr lvl="1">
              <a:spcBef>
                <a:spcPts val="0"/>
              </a:spcBef>
              <a:spcAft>
                <a:spcPts val="0"/>
              </a:spcAft>
            </a:pPr>
            <a:r>
              <a:rPr lang="en-GB" sz="1600" dirty="0"/>
              <a:t>to improve pandemic influenza preparedness and response by establishing a system for 1) the global sharing of H5N1 and other influenza viruses with pandemic potential and 2) access to vaccines and sharing of other benefits</a:t>
            </a:r>
          </a:p>
          <a:p>
            <a:pPr>
              <a:spcBef>
                <a:spcPts val="1000"/>
              </a:spcBef>
            </a:pPr>
            <a:r>
              <a:rPr lang="en-GB" dirty="0"/>
              <a:t>ABS aspects</a:t>
            </a:r>
          </a:p>
          <a:p>
            <a:pPr lvl="1">
              <a:spcBef>
                <a:spcPts val="0"/>
              </a:spcBef>
            </a:pPr>
            <a:r>
              <a:rPr lang="en-GB" sz="1600" dirty="0"/>
              <a:t>only covers influenza viruses with human pandemic potential </a:t>
            </a:r>
          </a:p>
          <a:p>
            <a:pPr lvl="1">
              <a:spcBef>
                <a:spcPts val="0"/>
              </a:spcBef>
            </a:pPr>
            <a:r>
              <a:rPr lang="en-GB" sz="1600" dirty="0"/>
              <a:t>multilateral system of benefit-sharing</a:t>
            </a:r>
          </a:p>
          <a:p>
            <a:pPr lvl="1">
              <a:spcBef>
                <a:spcPts val="0"/>
              </a:spcBef>
            </a:pPr>
            <a:r>
              <a:rPr lang="en-GB" sz="1600" dirty="0"/>
              <a:t>access to influenza viruses on the basis of a Standard Material Transfer Agreement (SMTA)</a:t>
            </a:r>
          </a:p>
          <a:p>
            <a:pPr marL="696913" lvl="1" indent="0">
              <a:buNone/>
            </a:pPr>
            <a:endParaRPr lang="en-GB" sz="1800" dirty="0"/>
          </a:p>
        </p:txBody>
      </p:sp>
      <p:pic>
        <p:nvPicPr>
          <p:cNvPr id="5" name="Picture 4" descr="Diagram&#10;&#10;Description automatically generated">
            <a:extLst>
              <a:ext uri="{FF2B5EF4-FFF2-40B4-BE49-F238E27FC236}">
                <a16:creationId xmlns:a16="http://schemas.microsoft.com/office/drawing/2014/main" id="{DEB99E2F-E180-38B7-D190-2C6BC41EC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434" y="1929228"/>
            <a:ext cx="1191559" cy="1328876"/>
          </a:xfrm>
          <a:prstGeom prst="rect">
            <a:avLst/>
          </a:prstGeom>
        </p:spPr>
      </p:pic>
    </p:spTree>
    <p:extLst>
      <p:ext uri="{BB962C8B-B14F-4D97-AF65-F5344CB8AC3E}">
        <p14:creationId xmlns:p14="http://schemas.microsoft.com/office/powerpoint/2010/main" val="353412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SzPct val="100000"/>
              <a:buFont typeface="+mj-lt"/>
              <a:buAutoNum type="arabicPeriod"/>
            </a:pPr>
            <a:r>
              <a:rPr lang="en-GB" dirty="0"/>
              <a:t>Background</a:t>
            </a:r>
          </a:p>
          <a:p>
            <a:pPr marL="457200" indent="-457200">
              <a:spcAft>
                <a:spcPts val="600"/>
              </a:spcAft>
              <a:buSzPct val="100000"/>
              <a:buFont typeface="+mj-lt"/>
              <a:buAutoNum type="arabicPeriod"/>
            </a:pPr>
            <a:r>
              <a:rPr lang="en-GB" dirty="0"/>
              <a:t>The Nagoya Protocol and other international ABS agreements</a:t>
            </a:r>
          </a:p>
          <a:p>
            <a:pPr marL="457200" indent="-457200">
              <a:spcAft>
                <a:spcPts val="600"/>
              </a:spcAft>
              <a:buClr>
                <a:srgbClr val="FF0000"/>
              </a:buClr>
              <a:buSzPct val="100000"/>
              <a:buFont typeface="+mj-lt"/>
              <a:buAutoNum type="arabicPeriod"/>
            </a:pPr>
            <a:r>
              <a:rPr lang="en-GB" dirty="0">
                <a:solidFill>
                  <a:srgbClr val="FF0000"/>
                </a:solidFill>
              </a:rPr>
              <a:t>Implementation of the Nagoya Protocol in the EU and NL</a:t>
            </a:r>
          </a:p>
          <a:p>
            <a:pPr marL="457200" indent="-457200">
              <a:spcAft>
                <a:spcPts val="600"/>
              </a:spcAft>
              <a:buSzPct val="100000"/>
              <a:buFont typeface="+mj-lt"/>
              <a:buAutoNum type="arabicPeriod"/>
            </a:pPr>
            <a:r>
              <a:rPr lang="en-GB" dirty="0"/>
              <a:t>Implications for users of genetic resources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125301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3699"/>
          </a:xfrm>
        </p:spPr>
        <p:txBody>
          <a:bodyPr/>
          <a:lstStyle/>
          <a:p>
            <a:r>
              <a:rPr lang="en-GB" sz="2800" dirty="0"/>
              <a:t>Implementation Nagoya Protocol in EU and NL</a:t>
            </a:r>
          </a:p>
        </p:txBody>
      </p:sp>
      <p:sp>
        <p:nvSpPr>
          <p:cNvPr id="3" name="Text Placeholder 2"/>
          <p:cNvSpPr>
            <a:spLocks noGrp="1"/>
          </p:cNvSpPr>
          <p:nvPr>
            <p:ph type="body" sz="quarter" idx="10"/>
          </p:nvPr>
        </p:nvSpPr>
        <p:spPr>
          <a:xfrm>
            <a:off x="491642" y="1419786"/>
            <a:ext cx="8505905" cy="4642210"/>
          </a:xfrm>
        </p:spPr>
        <p:txBody>
          <a:bodyPr/>
          <a:lstStyle/>
          <a:p>
            <a:r>
              <a:rPr lang="en-GB" sz="2800" dirty="0"/>
              <a:t>EU</a:t>
            </a:r>
          </a:p>
          <a:p>
            <a:pPr lvl="1">
              <a:lnSpc>
                <a:spcPts val="2400"/>
              </a:lnSpc>
              <a:spcBef>
                <a:spcPts val="600"/>
              </a:spcBef>
            </a:pPr>
            <a:r>
              <a:rPr lang="en-GB" dirty="0"/>
              <a:t>The EU ABS Regulation (Regulation (EU) 511/2014)</a:t>
            </a:r>
          </a:p>
          <a:p>
            <a:pPr lvl="2">
              <a:spcBef>
                <a:spcPts val="300"/>
              </a:spcBef>
              <a:buFont typeface="Wingdings" panose="05000000000000000000" pitchFamily="2" charset="2"/>
              <a:buChar char="Ø"/>
            </a:pPr>
            <a:r>
              <a:rPr lang="en-GB" sz="1800" i="1" dirty="0"/>
              <a:t>published in 2014; legally binding</a:t>
            </a:r>
          </a:p>
          <a:p>
            <a:pPr lvl="1">
              <a:lnSpc>
                <a:spcPts val="2400"/>
              </a:lnSpc>
              <a:spcBef>
                <a:spcPts val="600"/>
              </a:spcBef>
            </a:pPr>
            <a:r>
              <a:rPr lang="en-GB" dirty="0"/>
              <a:t>Implementing Regulation (EU) 2015/1866</a:t>
            </a:r>
          </a:p>
          <a:p>
            <a:pPr lvl="2">
              <a:spcBef>
                <a:spcPts val="300"/>
              </a:spcBef>
              <a:buFont typeface="Wingdings" panose="05000000000000000000" pitchFamily="2" charset="2"/>
              <a:buChar char="Ø"/>
            </a:pPr>
            <a:r>
              <a:rPr lang="en-GB" sz="1800" i="1" dirty="0"/>
              <a:t>published in 2015; legally binding</a:t>
            </a:r>
          </a:p>
          <a:p>
            <a:pPr lvl="1">
              <a:lnSpc>
                <a:spcPts val="2400"/>
              </a:lnSpc>
              <a:spcBef>
                <a:spcPts val="600"/>
              </a:spcBef>
            </a:pPr>
            <a:r>
              <a:rPr lang="en-GB" dirty="0"/>
              <a:t>Guidance document</a:t>
            </a:r>
          </a:p>
          <a:p>
            <a:pPr lvl="2">
              <a:spcBef>
                <a:spcPts val="300"/>
              </a:spcBef>
              <a:buFont typeface="Wingdings" panose="05000000000000000000" pitchFamily="2" charset="2"/>
              <a:buChar char="Ø"/>
            </a:pPr>
            <a:r>
              <a:rPr lang="en-GB" sz="1800" i="1" dirty="0"/>
              <a:t>published in 2016; revised 2021;                         gives explanations, not legally binding</a:t>
            </a:r>
          </a:p>
          <a:p>
            <a:r>
              <a:rPr lang="en-GB" sz="2800" dirty="0"/>
              <a:t>NL</a:t>
            </a:r>
          </a:p>
          <a:p>
            <a:pPr lvl="1">
              <a:lnSpc>
                <a:spcPts val="2400"/>
              </a:lnSpc>
              <a:spcBef>
                <a:spcPts val="600"/>
              </a:spcBef>
            </a:pPr>
            <a:r>
              <a:rPr lang="en-GB" dirty="0"/>
              <a:t>Nagoya Protocol (Implementation) Act</a:t>
            </a:r>
          </a:p>
          <a:p>
            <a:pPr lvl="2">
              <a:lnSpc>
                <a:spcPts val="2400"/>
              </a:lnSpc>
              <a:spcBef>
                <a:spcPts val="600"/>
              </a:spcBef>
              <a:buFont typeface="Wingdings" panose="05000000000000000000" pitchFamily="2" charset="2"/>
              <a:buChar char="Ø"/>
            </a:pPr>
            <a:r>
              <a:rPr lang="en-GB" sz="1800" i="1" dirty="0"/>
              <a:t>published in 2015</a:t>
            </a:r>
          </a:p>
        </p:txBody>
      </p:sp>
      <p:pic>
        <p:nvPicPr>
          <p:cNvPr id="6" name="Afbeelding 4" descr="NL(US_UK).gif"/>
          <p:cNvPicPr>
            <a:picLocks noChangeAspect="1"/>
          </p:cNvPicPr>
          <p:nvPr/>
        </p:nvPicPr>
        <p:blipFill>
          <a:blip r:embed="rId3" cstate="print"/>
          <a:stretch>
            <a:fillRect/>
          </a:stretch>
        </p:blipFill>
        <p:spPr>
          <a:xfrm>
            <a:off x="7470233" y="4650793"/>
            <a:ext cx="1376419" cy="9223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233" y="3071769"/>
            <a:ext cx="1376419" cy="917383"/>
          </a:xfrm>
          <a:prstGeom prst="rect">
            <a:avLst/>
          </a:prstGeom>
        </p:spPr>
      </p:pic>
    </p:spTree>
    <p:extLst>
      <p:ext uri="{BB962C8B-B14F-4D97-AF65-F5344CB8AC3E}">
        <p14:creationId xmlns:p14="http://schemas.microsoft.com/office/powerpoint/2010/main" val="301085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GB" sz="2800" dirty="0"/>
              <a:t>The EU ABS Regulation </a:t>
            </a:r>
            <a:r>
              <a:rPr lang="en-GB" sz="2200" dirty="0"/>
              <a:t>(Regulation (EU) 511/2014) </a:t>
            </a:r>
          </a:p>
        </p:txBody>
      </p:sp>
      <p:sp>
        <p:nvSpPr>
          <p:cNvPr id="3" name="Text Placeholder 2"/>
          <p:cNvSpPr>
            <a:spLocks noGrp="1"/>
          </p:cNvSpPr>
          <p:nvPr>
            <p:ph type="body" sz="quarter" idx="10"/>
          </p:nvPr>
        </p:nvSpPr>
        <p:spPr>
          <a:xfrm>
            <a:off x="755896" y="1156053"/>
            <a:ext cx="7949954" cy="5187597"/>
          </a:xfrm>
        </p:spPr>
        <p:txBody>
          <a:bodyPr/>
          <a:lstStyle/>
          <a:p>
            <a:pPr>
              <a:spcBef>
                <a:spcPts val="600"/>
              </a:spcBef>
              <a:spcAft>
                <a:spcPts val="0"/>
              </a:spcAft>
            </a:pPr>
            <a:r>
              <a:rPr lang="en-GB" sz="2000" dirty="0"/>
              <a:t>Implements compliance aspects of the Nagoya Protocol in the EU</a:t>
            </a:r>
          </a:p>
          <a:p>
            <a:pPr lvl="1">
              <a:spcBef>
                <a:spcPts val="0"/>
              </a:spcBef>
              <a:spcAft>
                <a:spcPts val="0"/>
              </a:spcAft>
              <a:buFont typeface="Wingdings" panose="05000000000000000000" pitchFamily="2" charset="2"/>
              <a:buChar char="Ø"/>
            </a:pPr>
            <a:r>
              <a:rPr lang="en-GB" sz="1600" i="1" dirty="0"/>
              <a:t>only deals with compliance, NOT with access</a:t>
            </a:r>
          </a:p>
          <a:p>
            <a:pPr lvl="1">
              <a:spcBef>
                <a:spcPts val="0"/>
              </a:spcBef>
              <a:spcAft>
                <a:spcPts val="600"/>
              </a:spcAft>
              <a:buFont typeface="Wingdings" panose="05000000000000000000" pitchFamily="2" charset="2"/>
              <a:buChar char="Ø"/>
            </a:pPr>
            <a:r>
              <a:rPr lang="en-GB" sz="1600" i="1" dirty="0"/>
              <a:t>access regulated by individual countries, not at EU level</a:t>
            </a:r>
          </a:p>
          <a:p>
            <a:pPr>
              <a:spcBef>
                <a:spcPts val="600"/>
              </a:spcBef>
              <a:spcAft>
                <a:spcPts val="0"/>
              </a:spcAft>
            </a:pPr>
            <a:r>
              <a:rPr lang="en-GB" sz="2000" dirty="0"/>
              <a:t>Entry into force: </a:t>
            </a:r>
            <a:r>
              <a:rPr lang="en-GB" sz="2000" b="1" dirty="0"/>
              <a:t>12 October 2014 </a:t>
            </a:r>
          </a:p>
          <a:p>
            <a:pPr marL="252413" lvl="1" indent="-252413">
              <a:spcBef>
                <a:spcPts val="600"/>
              </a:spcBef>
              <a:spcAft>
                <a:spcPts val="0"/>
              </a:spcAft>
              <a:buSzPct val="140000"/>
              <a:buFont typeface="Wingdings" pitchFamily="2" charset="2"/>
              <a:buChar char="§"/>
            </a:pPr>
            <a:r>
              <a:rPr lang="en-GB" sz="2000" dirty="0"/>
              <a:t>Applies to genetic resources </a:t>
            </a:r>
            <a:endParaRPr lang="en-GB" sz="1800" dirty="0"/>
          </a:p>
          <a:p>
            <a:pPr marL="1016137" lvl="2" indent="-285750">
              <a:spcBef>
                <a:spcPts val="0"/>
              </a:spcBef>
              <a:spcAft>
                <a:spcPts val="0"/>
              </a:spcAft>
              <a:buSzPct val="140000"/>
              <a:buFont typeface="Wingdings" panose="05000000000000000000" pitchFamily="2" charset="2"/>
              <a:buChar char="Ø"/>
            </a:pPr>
            <a:r>
              <a:rPr lang="en-GB" sz="1600" dirty="0"/>
              <a:t>accessed from 12 October 2014 onwards </a:t>
            </a:r>
          </a:p>
          <a:p>
            <a:pPr marL="1016137" lvl="2" indent="-285750">
              <a:spcBef>
                <a:spcPts val="0"/>
              </a:spcBef>
              <a:spcAft>
                <a:spcPts val="0"/>
              </a:spcAft>
              <a:buSzPct val="140000"/>
              <a:buFont typeface="Wingdings" panose="05000000000000000000" pitchFamily="2" charset="2"/>
              <a:buChar char="Ø"/>
            </a:pPr>
            <a:r>
              <a:rPr lang="en-GB" sz="1600" dirty="0"/>
              <a:t>accessed from a country that is a Party to the Nagoya Protocol and has established access measures</a:t>
            </a:r>
          </a:p>
          <a:p>
            <a:pPr marL="1016137" lvl="2" indent="-285750">
              <a:spcBef>
                <a:spcPts val="0"/>
              </a:spcBef>
              <a:spcAft>
                <a:spcPts val="0"/>
              </a:spcAft>
              <a:buSzPct val="140000"/>
              <a:buFont typeface="Wingdings" panose="05000000000000000000" pitchFamily="2" charset="2"/>
              <a:buChar char="Ø"/>
            </a:pPr>
            <a:r>
              <a:rPr lang="en-GB" sz="1600" dirty="0"/>
              <a:t>utilised in R&amp;D within the EU (commercial and non-commercial) </a:t>
            </a:r>
          </a:p>
          <a:p>
            <a:pPr marL="252413" lvl="1" indent="-252413">
              <a:spcBef>
                <a:spcPts val="600"/>
              </a:spcBef>
              <a:spcAft>
                <a:spcPts val="600"/>
              </a:spcAft>
              <a:buSzPct val="140000"/>
              <a:buFont typeface="Wingdings" pitchFamily="2" charset="2"/>
              <a:buChar char="§"/>
            </a:pPr>
            <a:r>
              <a:rPr lang="en-GB" sz="2000" dirty="0"/>
              <a:t>Legally binding for all companies, institutions and individuals within the EU</a:t>
            </a:r>
          </a:p>
          <a:p>
            <a:pPr marL="252413" lvl="1" indent="-252413">
              <a:spcBef>
                <a:spcPts val="600"/>
              </a:spcBef>
              <a:spcAft>
                <a:spcPts val="600"/>
              </a:spcAft>
              <a:buSzPct val="140000"/>
              <a:buFont typeface="Wingdings" pitchFamily="2" charset="2"/>
              <a:buChar char="§"/>
            </a:pPr>
            <a:r>
              <a:rPr lang="en-GB" sz="2000" dirty="0"/>
              <a:t>National legislation in provider countries may go further than the EU ABS Regulation</a:t>
            </a:r>
          </a:p>
          <a:p>
            <a:pPr marL="252413" lvl="1" indent="-252413">
              <a:spcBef>
                <a:spcPts val="600"/>
              </a:spcBef>
              <a:spcAft>
                <a:spcPts val="600"/>
              </a:spcAft>
              <a:buSzPct val="140000"/>
              <a:buFont typeface="Wingdings" pitchFamily="2" charset="2"/>
              <a:buChar char="§"/>
            </a:pPr>
            <a:endParaRPr lang="en-GB" sz="2000" dirty="0"/>
          </a:p>
          <a:p>
            <a:pPr marL="252413" lvl="1" indent="-252413">
              <a:spcBef>
                <a:spcPts val="600"/>
              </a:spcBef>
              <a:spcAft>
                <a:spcPts val="600"/>
              </a:spcAft>
              <a:buSzPct val="140000"/>
              <a:buFont typeface="Wingdings" pitchFamily="2" charset="2"/>
              <a:buChar char="§"/>
            </a:pPr>
            <a:endParaRPr lang="en-GB" sz="2000" dirty="0"/>
          </a:p>
          <a:p>
            <a:pPr marL="252413" lvl="1" indent="-252413">
              <a:spcBef>
                <a:spcPts val="600"/>
              </a:spcBef>
              <a:spcAft>
                <a:spcPts val="600"/>
              </a:spcAft>
              <a:buSzPct val="140000"/>
              <a:buFont typeface="Wingdings" pitchFamily="2" charset="2"/>
              <a:buChar char="§"/>
            </a:pPr>
            <a:endParaRPr lang="en-GB"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918" y="2595227"/>
            <a:ext cx="1508213" cy="1005224"/>
          </a:xfrm>
          <a:prstGeom prst="rect">
            <a:avLst/>
          </a:prstGeom>
        </p:spPr>
      </p:pic>
      <p:sp>
        <p:nvSpPr>
          <p:cNvPr id="6" name="Oval 5">
            <a:extLst>
              <a:ext uri="{FF2B5EF4-FFF2-40B4-BE49-F238E27FC236}">
                <a16:creationId xmlns:a16="http://schemas.microsoft.com/office/drawing/2014/main" id="{FD1B2FBE-2E8E-48F9-B2B5-9BE2AC04CC76}"/>
              </a:ext>
            </a:extLst>
          </p:cNvPr>
          <p:cNvSpPr/>
          <p:nvPr/>
        </p:nvSpPr>
        <p:spPr>
          <a:xfrm>
            <a:off x="1039177" y="1669542"/>
            <a:ext cx="7065645" cy="925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4" name="Oval 3">
            <a:extLst>
              <a:ext uri="{FF2B5EF4-FFF2-40B4-BE49-F238E27FC236}">
                <a16:creationId xmlns:a16="http://schemas.microsoft.com/office/drawing/2014/main" id="{BCDCB40C-E067-BD7B-D691-69379FB84426}"/>
              </a:ext>
            </a:extLst>
          </p:cNvPr>
          <p:cNvSpPr/>
          <p:nvPr/>
        </p:nvSpPr>
        <p:spPr>
          <a:xfrm>
            <a:off x="438150" y="5309903"/>
            <a:ext cx="8153915" cy="100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18280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The EU ABS Regulation:</a:t>
            </a:r>
            <a:br>
              <a:rPr lang="en-GB" dirty="0"/>
            </a:br>
            <a:r>
              <a:rPr lang="en-GB" dirty="0"/>
              <a:t>User obligations (Art. 4)</a:t>
            </a:r>
          </a:p>
        </p:txBody>
      </p:sp>
      <p:sp>
        <p:nvSpPr>
          <p:cNvPr id="3" name="Text Placeholder 2"/>
          <p:cNvSpPr>
            <a:spLocks noGrp="1"/>
          </p:cNvSpPr>
          <p:nvPr>
            <p:ph type="body" sz="quarter" idx="10"/>
          </p:nvPr>
        </p:nvSpPr>
        <p:spPr>
          <a:xfrm>
            <a:off x="300025" y="1989626"/>
            <a:ext cx="8086737" cy="5538651"/>
          </a:xfrm>
        </p:spPr>
        <p:txBody>
          <a:bodyPr/>
          <a:lstStyle/>
          <a:p>
            <a:pPr lvl="1">
              <a:spcBef>
                <a:spcPts val="600"/>
              </a:spcBef>
              <a:spcAft>
                <a:spcPts val="0"/>
              </a:spcAft>
            </a:pPr>
            <a:r>
              <a:rPr lang="en-GB" sz="1800" dirty="0"/>
              <a:t>To exercise ‘due diligence’ to ascertain that the genetic resources (and associated traditional knowledge) they utilise have been legally acquired, and that benefits are shared</a:t>
            </a:r>
          </a:p>
          <a:p>
            <a:pPr lvl="1">
              <a:spcBef>
                <a:spcPts val="1200"/>
              </a:spcBef>
              <a:spcAft>
                <a:spcPts val="0"/>
              </a:spcAft>
            </a:pPr>
            <a:r>
              <a:rPr lang="en-GB" sz="1800" dirty="0"/>
              <a:t>To utilise and transfer genetic resources in accordance with the MAT (Mutually Agreed Terms)</a:t>
            </a:r>
          </a:p>
          <a:p>
            <a:pPr lvl="1">
              <a:spcBef>
                <a:spcPts val="1200"/>
              </a:spcBef>
              <a:spcAft>
                <a:spcPts val="0"/>
              </a:spcAft>
            </a:pPr>
            <a:r>
              <a:rPr lang="en-GB" sz="1800" dirty="0"/>
              <a:t>Therefore:</a:t>
            </a:r>
          </a:p>
          <a:p>
            <a:pPr lvl="2">
              <a:lnSpc>
                <a:spcPts val="2300"/>
              </a:lnSpc>
              <a:spcBef>
                <a:spcPts val="0"/>
              </a:spcBef>
              <a:spcAft>
                <a:spcPts val="0"/>
              </a:spcAft>
              <a:buFont typeface="Wingdings" panose="05000000000000000000" pitchFamily="2" charset="2"/>
              <a:buChar char="Ø"/>
            </a:pPr>
            <a:r>
              <a:rPr lang="en-GB" sz="1600" dirty="0"/>
              <a:t>seek relevant ABS information </a:t>
            </a:r>
          </a:p>
          <a:p>
            <a:pPr lvl="2">
              <a:lnSpc>
                <a:spcPts val="2300"/>
              </a:lnSpc>
              <a:spcBef>
                <a:spcPts val="0"/>
              </a:spcBef>
              <a:spcAft>
                <a:spcPts val="0"/>
              </a:spcAft>
              <a:buFont typeface="Wingdings" panose="05000000000000000000" pitchFamily="2" charset="2"/>
              <a:buChar char="Ø"/>
            </a:pPr>
            <a:r>
              <a:rPr lang="en-GB" sz="1600" dirty="0"/>
              <a:t>obtain required permits and contracts </a:t>
            </a:r>
          </a:p>
          <a:p>
            <a:pPr lvl="2">
              <a:lnSpc>
                <a:spcPts val="2300"/>
              </a:lnSpc>
              <a:spcBef>
                <a:spcPts val="0"/>
              </a:spcBef>
              <a:spcAft>
                <a:spcPts val="0"/>
              </a:spcAft>
              <a:buFont typeface="Wingdings" panose="05000000000000000000" pitchFamily="2" charset="2"/>
              <a:buChar char="Ø"/>
            </a:pPr>
            <a:r>
              <a:rPr lang="en-GB" sz="1600" dirty="0"/>
              <a:t>keep ABS information for 20 years after end utilisation</a:t>
            </a:r>
          </a:p>
          <a:p>
            <a:pPr lvl="2">
              <a:lnSpc>
                <a:spcPts val="2300"/>
              </a:lnSpc>
              <a:spcBef>
                <a:spcPts val="0"/>
              </a:spcBef>
              <a:spcAft>
                <a:spcPts val="0"/>
              </a:spcAft>
              <a:buFont typeface="Wingdings" panose="05000000000000000000" pitchFamily="2" charset="2"/>
              <a:buChar char="Ø"/>
            </a:pPr>
            <a:r>
              <a:rPr lang="en-GB" sz="1600" dirty="0"/>
              <a:t>transfer relevant ABS information to subsequent users</a:t>
            </a:r>
          </a:p>
          <a:p>
            <a:pPr lvl="1">
              <a:spcBef>
                <a:spcPts val="600"/>
              </a:spcBef>
              <a:spcAft>
                <a:spcPts val="0"/>
              </a:spcAft>
            </a:pPr>
            <a:endParaRPr lang="en-GB" sz="1800" dirty="0"/>
          </a:p>
        </p:txBody>
      </p:sp>
      <p:pic>
        <p:nvPicPr>
          <p:cNvPr id="5" name="Picture 2" descr="http://www.nonprofitlawblog.com/assets/Due-Dilige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8514" y="173714"/>
            <a:ext cx="1685924" cy="141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36662"/>
          </a:xfrm>
        </p:spPr>
        <p:txBody>
          <a:bodyPr/>
          <a:lstStyle/>
          <a:p>
            <a:r>
              <a:rPr lang="en-GB" dirty="0"/>
              <a:t>The EU ABS Regulation:</a:t>
            </a:r>
            <a:br>
              <a:rPr lang="en-GB" dirty="0"/>
            </a:br>
            <a:r>
              <a:rPr lang="en-GB" dirty="0"/>
              <a:t>Member State obligations (Art. 7, 9, 11)</a:t>
            </a:r>
            <a:br>
              <a:rPr lang="en-GB" dirty="0"/>
            </a:br>
            <a:endParaRPr lang="en-GB" i="1" dirty="0"/>
          </a:p>
        </p:txBody>
      </p:sp>
      <p:sp>
        <p:nvSpPr>
          <p:cNvPr id="3" name="Text Placeholder 2"/>
          <p:cNvSpPr>
            <a:spLocks noGrp="1"/>
          </p:cNvSpPr>
          <p:nvPr>
            <p:ph type="body" sz="quarter" idx="10"/>
          </p:nvPr>
        </p:nvSpPr>
        <p:spPr>
          <a:xfrm>
            <a:off x="0" y="1876408"/>
            <a:ext cx="7983605" cy="4381517"/>
          </a:xfrm>
        </p:spPr>
        <p:txBody>
          <a:bodyPr/>
          <a:lstStyle/>
          <a:p>
            <a:pPr lvl="1">
              <a:spcBef>
                <a:spcPts val="600"/>
              </a:spcBef>
              <a:spcAft>
                <a:spcPts val="0"/>
              </a:spcAft>
            </a:pPr>
            <a:r>
              <a:rPr lang="en-GB" sz="2000" dirty="0"/>
              <a:t>Lay down rules on penalties in case of non-compliance</a:t>
            </a:r>
          </a:p>
          <a:p>
            <a:pPr lvl="2">
              <a:spcBef>
                <a:spcPts val="600"/>
              </a:spcBef>
              <a:spcAft>
                <a:spcPts val="600"/>
              </a:spcAft>
              <a:buFont typeface="Wingdings" panose="05000000000000000000" pitchFamily="2" charset="2"/>
              <a:buChar char="Ø"/>
            </a:pPr>
            <a:r>
              <a:rPr lang="en-GB" sz="2000" dirty="0"/>
              <a:t>“effective, proportionate and dissuasive”</a:t>
            </a:r>
          </a:p>
          <a:p>
            <a:pPr lvl="1">
              <a:spcBef>
                <a:spcPts val="1200"/>
              </a:spcBef>
              <a:spcAft>
                <a:spcPts val="600"/>
              </a:spcAft>
            </a:pPr>
            <a:r>
              <a:rPr lang="en-GB" sz="2000" dirty="0"/>
              <a:t>Carry out checks to monitor compliance of users</a:t>
            </a:r>
          </a:p>
          <a:p>
            <a:pPr lvl="1">
              <a:spcBef>
                <a:spcPts val="1200"/>
              </a:spcBef>
              <a:spcAft>
                <a:spcPts val="0"/>
              </a:spcAft>
            </a:pPr>
            <a:r>
              <a:rPr lang="en-GB" sz="2000" dirty="0"/>
              <a:t>Request users to submit a ‘due diligence declaration’ </a:t>
            </a:r>
          </a:p>
          <a:p>
            <a:pPr lvl="2">
              <a:spcBef>
                <a:spcPts val="600"/>
              </a:spcBef>
              <a:spcAft>
                <a:spcPts val="0"/>
              </a:spcAft>
              <a:buFont typeface="Wingdings" panose="05000000000000000000" pitchFamily="2" charset="2"/>
              <a:buChar char="Ø"/>
            </a:pPr>
            <a:r>
              <a:rPr lang="en-GB" sz="2000" dirty="0"/>
              <a:t>when external funding is received for research project using genetic resources</a:t>
            </a:r>
          </a:p>
          <a:p>
            <a:pPr lvl="2">
              <a:spcBef>
                <a:spcPts val="600"/>
              </a:spcBef>
              <a:spcAft>
                <a:spcPts val="600"/>
              </a:spcAft>
              <a:buFont typeface="Wingdings" panose="05000000000000000000" pitchFamily="2" charset="2"/>
              <a:buChar char="Ø"/>
            </a:pPr>
            <a:r>
              <a:rPr lang="en-GB" sz="2000" dirty="0"/>
              <a:t>at the stage of final development of a product developed via the utilisation of genetic resources</a:t>
            </a:r>
          </a:p>
          <a:p>
            <a:pPr lvl="1">
              <a:spcBef>
                <a:spcPts val="600"/>
              </a:spcBef>
              <a:spcAft>
                <a:spcPts val="600"/>
              </a:spcAft>
            </a:pPr>
            <a:endParaRPr lang="nl-NL" sz="1800" dirty="0"/>
          </a:p>
          <a:p>
            <a:pPr lvl="2">
              <a:spcBef>
                <a:spcPts val="600"/>
              </a:spcBef>
              <a:spcAft>
                <a:spcPts val="600"/>
              </a:spcAft>
              <a:buFont typeface="Wingdings" panose="05000000000000000000" pitchFamily="2" charset="2"/>
              <a:buChar char="Ø"/>
            </a:pPr>
            <a:endParaRPr lang="nl-NL" sz="1800" dirty="0"/>
          </a:p>
          <a:p>
            <a:pPr lvl="1">
              <a:spcBef>
                <a:spcPts val="300"/>
              </a:spcBef>
            </a:pPr>
            <a:endParaRPr lang="nl-NL" sz="1800" dirty="0"/>
          </a:p>
          <a:p>
            <a:pPr lvl="1">
              <a:spcBef>
                <a:spcPts val="600"/>
              </a:spcBef>
            </a:pPr>
            <a:endParaRPr lang="nl-NL" sz="1800" dirty="0"/>
          </a:p>
          <a:p>
            <a:pPr marL="696913" lvl="1" indent="0">
              <a:spcBef>
                <a:spcPts val="0"/>
              </a:spcBef>
              <a:buNone/>
            </a:pPr>
            <a:endParaRPr lang="nl-NL" sz="1800" dirty="0"/>
          </a:p>
          <a:p>
            <a:pPr lvl="1">
              <a:spcBef>
                <a:spcPts val="0"/>
              </a:spcBef>
            </a:pPr>
            <a:endParaRPr lang="nl-NL" sz="1800" dirty="0"/>
          </a:p>
          <a:p>
            <a:pPr lvl="1"/>
            <a:endParaRPr lang="nl-NL" sz="1800" dirty="0"/>
          </a:p>
        </p:txBody>
      </p:sp>
      <p:pic>
        <p:nvPicPr>
          <p:cNvPr id="4" name="Picture 3">
            <a:extLst>
              <a:ext uri="{FF2B5EF4-FFF2-40B4-BE49-F238E27FC236}">
                <a16:creationId xmlns:a16="http://schemas.microsoft.com/office/drawing/2014/main" id="{875B374E-43BE-7A34-4192-351D6475A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142" y="1314418"/>
            <a:ext cx="1419213" cy="1406709"/>
          </a:xfrm>
          <a:prstGeom prst="rect">
            <a:avLst/>
          </a:prstGeom>
        </p:spPr>
      </p:pic>
    </p:spTree>
    <p:extLst>
      <p:ext uri="{BB962C8B-B14F-4D97-AF65-F5344CB8AC3E}">
        <p14:creationId xmlns:p14="http://schemas.microsoft.com/office/powerpoint/2010/main" val="33747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SzPct val="100000"/>
              <a:buFont typeface="+mj-lt"/>
              <a:buAutoNum type="arabicPeriod"/>
            </a:pPr>
            <a:r>
              <a:rPr lang="en-GB" dirty="0"/>
              <a:t>Background</a:t>
            </a:r>
          </a:p>
          <a:p>
            <a:pPr marL="457200" indent="-457200">
              <a:spcAft>
                <a:spcPts val="600"/>
              </a:spcAft>
              <a:buSzPct val="100000"/>
              <a:buFont typeface="+mj-lt"/>
              <a:buAutoNum type="arabicPeriod"/>
            </a:pPr>
            <a:r>
              <a:rPr lang="en-GB" dirty="0"/>
              <a:t>The Nagoya Protocol and other 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 of genetic resources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415865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08087"/>
          </a:xfrm>
        </p:spPr>
        <p:txBody>
          <a:bodyPr/>
          <a:lstStyle/>
          <a:p>
            <a:r>
              <a:rPr lang="en-GB" sz="2800" dirty="0"/>
              <a:t>The EU ABS Regulation:</a:t>
            </a:r>
            <a:br>
              <a:rPr lang="en-GB" sz="2800" dirty="0"/>
            </a:br>
            <a:r>
              <a:rPr lang="en-GB" sz="2800" dirty="0"/>
              <a:t>Specialised International Instruments (Art. 2)</a:t>
            </a:r>
            <a:br>
              <a:rPr lang="en-GB" dirty="0"/>
            </a:br>
            <a:endParaRPr lang="en-GB" dirty="0"/>
          </a:p>
        </p:txBody>
      </p:sp>
      <p:sp>
        <p:nvSpPr>
          <p:cNvPr id="3" name="Text Placeholder 2"/>
          <p:cNvSpPr>
            <a:spLocks noGrp="1"/>
          </p:cNvSpPr>
          <p:nvPr>
            <p:ph type="body" sz="quarter" idx="10"/>
          </p:nvPr>
        </p:nvSpPr>
        <p:spPr>
          <a:xfrm>
            <a:off x="639074" y="1438275"/>
            <a:ext cx="7104751" cy="5471759"/>
          </a:xfrm>
        </p:spPr>
        <p:txBody>
          <a:bodyPr/>
          <a:lstStyle/>
          <a:p>
            <a:pPr marL="252413" lvl="1" indent="-252413">
              <a:spcBef>
                <a:spcPts val="600"/>
              </a:spcBef>
              <a:spcAft>
                <a:spcPts val="0"/>
              </a:spcAft>
              <a:buSzPct val="140000"/>
              <a:buFont typeface="Wingdings" pitchFamily="2" charset="2"/>
              <a:buChar char="§"/>
            </a:pPr>
            <a:r>
              <a:rPr lang="en-GB" sz="2000" dirty="0"/>
              <a:t>The EU ABS Regulation does not apply when ABS of genetic resources is covered by a ‘</a:t>
            </a:r>
            <a:r>
              <a:rPr lang="en-GB" sz="2000" i="1" dirty="0"/>
              <a:t>Specialised International Instrument</a:t>
            </a:r>
            <a:r>
              <a:rPr lang="en-GB" sz="2000" dirty="0"/>
              <a:t>’ (Art. 2)</a:t>
            </a:r>
          </a:p>
          <a:p>
            <a:pPr marL="252413" lvl="1" indent="-252413">
              <a:spcBef>
                <a:spcPts val="1200"/>
              </a:spcBef>
              <a:spcAft>
                <a:spcPts val="0"/>
              </a:spcAft>
              <a:buSzPct val="140000"/>
              <a:buFont typeface="Wingdings" pitchFamily="2" charset="2"/>
              <a:buChar char="§"/>
            </a:pPr>
            <a:r>
              <a:rPr lang="en-GB" sz="2000" dirty="0"/>
              <a:t>Instruments recognized by the EU:</a:t>
            </a:r>
          </a:p>
          <a:p>
            <a:pPr marL="1149350" lvl="2" indent="-252413">
              <a:spcBef>
                <a:spcPts val="600"/>
              </a:spcBef>
              <a:spcAft>
                <a:spcPts val="0"/>
              </a:spcAft>
              <a:buSzPct val="140000"/>
              <a:buFont typeface="Wingdings" pitchFamily="2" charset="2"/>
              <a:buChar char="§"/>
            </a:pPr>
            <a:r>
              <a:rPr lang="en-GB" sz="1800" dirty="0"/>
              <a:t>International Treaty on Plant Genetic Resources for Food and Agriculture (ITPGRFA)</a:t>
            </a:r>
          </a:p>
          <a:p>
            <a:pPr marL="1995487" lvl="3" indent="-285750">
              <a:spcBef>
                <a:spcPts val="0"/>
              </a:spcBef>
              <a:spcAft>
                <a:spcPts val="0"/>
              </a:spcAft>
              <a:buSzPct val="140000"/>
              <a:buFont typeface="Wingdings" panose="05000000000000000000" pitchFamily="2" charset="2"/>
              <a:buChar char="Ø"/>
            </a:pPr>
            <a:r>
              <a:rPr lang="en-GB" sz="1600" i="1" dirty="0"/>
              <a:t>plant genetic resources for food and agriculture</a:t>
            </a:r>
          </a:p>
          <a:p>
            <a:pPr marL="1149350" lvl="2" indent="-252413">
              <a:spcBef>
                <a:spcPts val="600"/>
              </a:spcBef>
              <a:spcAft>
                <a:spcPts val="0"/>
              </a:spcAft>
              <a:buSzPct val="140000"/>
              <a:buFont typeface="Wingdings" pitchFamily="2" charset="2"/>
              <a:buChar char="§"/>
            </a:pPr>
            <a:r>
              <a:rPr lang="en-GB" sz="1800" dirty="0"/>
              <a:t>Pandemic Influenza Preparedness Framework (PIP-framework) </a:t>
            </a:r>
          </a:p>
          <a:p>
            <a:pPr marL="2052637" lvl="3" indent="-342900">
              <a:spcBef>
                <a:spcPts val="0"/>
              </a:spcBef>
              <a:spcAft>
                <a:spcPts val="0"/>
              </a:spcAft>
              <a:buSzPct val="140000"/>
              <a:buFont typeface="Wingdings" panose="05000000000000000000" pitchFamily="2" charset="2"/>
              <a:buChar char="Ø"/>
            </a:pPr>
            <a:r>
              <a:rPr lang="en-GB" sz="1600" i="1" dirty="0"/>
              <a:t>influenza viruses with human pandemic potential </a:t>
            </a:r>
          </a:p>
          <a:p>
            <a:pPr>
              <a:spcAft>
                <a:spcPts val="600"/>
              </a:spcAft>
            </a:pPr>
            <a:r>
              <a:rPr lang="en-GB" sz="2000" dirty="0"/>
              <a:t>In the future probably more specialised international instruments will be recognized</a:t>
            </a:r>
            <a:endParaRPr lang="en-GB" sz="1800" dirty="0"/>
          </a:p>
        </p:txBody>
      </p:sp>
      <p:pic>
        <p:nvPicPr>
          <p:cNvPr id="7" name="Picture 6">
            <a:extLst>
              <a:ext uri="{FF2B5EF4-FFF2-40B4-BE49-F238E27FC236}">
                <a16:creationId xmlns:a16="http://schemas.microsoft.com/office/drawing/2014/main" id="{3BF4ADDC-7445-46AA-834A-C1C8688B2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415" y="2790826"/>
            <a:ext cx="1388187" cy="919674"/>
          </a:xfrm>
          <a:prstGeom prst="rect">
            <a:avLst/>
          </a:prstGeom>
        </p:spPr>
      </p:pic>
      <p:pic>
        <p:nvPicPr>
          <p:cNvPr id="9" name="Picture 8">
            <a:extLst>
              <a:ext uri="{FF2B5EF4-FFF2-40B4-BE49-F238E27FC236}">
                <a16:creationId xmlns:a16="http://schemas.microsoft.com/office/drawing/2014/main" id="{368AFDC0-92F0-4A9E-93D8-C7255E740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415" y="4262644"/>
            <a:ext cx="1388187" cy="857205"/>
          </a:xfrm>
          <a:prstGeom prst="rect">
            <a:avLst/>
          </a:prstGeom>
        </p:spPr>
      </p:pic>
    </p:spTree>
    <p:extLst>
      <p:ext uri="{BB962C8B-B14F-4D97-AF65-F5344CB8AC3E}">
        <p14:creationId xmlns:p14="http://schemas.microsoft.com/office/powerpoint/2010/main" val="26331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Implementing Regulation (EU) 2015/1866</a:t>
            </a:r>
          </a:p>
        </p:txBody>
      </p:sp>
      <p:sp>
        <p:nvSpPr>
          <p:cNvPr id="3" name="Text Placeholder 2"/>
          <p:cNvSpPr>
            <a:spLocks noGrp="1"/>
          </p:cNvSpPr>
          <p:nvPr>
            <p:ph type="body" sz="quarter" idx="10"/>
          </p:nvPr>
        </p:nvSpPr>
        <p:spPr>
          <a:xfrm>
            <a:off x="883702" y="1373355"/>
            <a:ext cx="7918260" cy="4214922"/>
          </a:xfrm>
        </p:spPr>
        <p:txBody>
          <a:bodyPr/>
          <a:lstStyle/>
          <a:p>
            <a:pPr>
              <a:spcBef>
                <a:spcPts val="1800"/>
              </a:spcBef>
            </a:pPr>
            <a:r>
              <a:rPr lang="en-GB" sz="2000" dirty="0"/>
              <a:t>Entry into force: 9 November 2015</a:t>
            </a:r>
          </a:p>
          <a:p>
            <a:pPr>
              <a:spcBef>
                <a:spcPts val="1800"/>
              </a:spcBef>
            </a:pPr>
            <a:r>
              <a:rPr lang="en-GB" sz="2000" dirty="0"/>
              <a:t>Legally binding</a:t>
            </a:r>
          </a:p>
          <a:p>
            <a:pPr>
              <a:spcBef>
                <a:spcPts val="1800"/>
              </a:spcBef>
            </a:pPr>
            <a:r>
              <a:rPr lang="en-GB" sz="2000" dirty="0"/>
              <a:t>Lays down more detailed rules on the implementation of certain articles of the EU ABS Regulation</a:t>
            </a:r>
          </a:p>
          <a:p>
            <a:pPr lvl="1">
              <a:spcBef>
                <a:spcPts val="600"/>
              </a:spcBef>
              <a:buFont typeface="Wingdings" panose="05000000000000000000" pitchFamily="2" charset="2"/>
              <a:buChar char="Ø"/>
            </a:pPr>
            <a:r>
              <a:rPr lang="en-GB" sz="1800" dirty="0"/>
              <a:t>due diligence declarations </a:t>
            </a:r>
          </a:p>
          <a:p>
            <a:pPr lvl="1">
              <a:spcBef>
                <a:spcPts val="600"/>
              </a:spcBef>
              <a:buFont typeface="Wingdings" panose="05000000000000000000" pitchFamily="2" charset="2"/>
              <a:buChar char="Ø"/>
            </a:pPr>
            <a:r>
              <a:rPr lang="en-GB" sz="1800" dirty="0"/>
              <a:t>EU register of trusted collections </a:t>
            </a:r>
          </a:p>
          <a:p>
            <a:pPr lvl="1">
              <a:spcBef>
                <a:spcPts val="600"/>
              </a:spcBef>
              <a:buFont typeface="Wingdings" panose="05000000000000000000" pitchFamily="2" charset="2"/>
              <a:buChar char="Ø"/>
            </a:pPr>
            <a:r>
              <a:rPr lang="en-GB" sz="1800" dirty="0"/>
              <a:t>Best practices</a:t>
            </a:r>
          </a:p>
          <a:p>
            <a:pPr>
              <a:spcBef>
                <a:spcPts val="1800"/>
              </a:spcBef>
            </a:pPr>
            <a:r>
              <a:rPr lang="en-GB" sz="2000" dirty="0"/>
              <a:t>Annexes: </a:t>
            </a:r>
          </a:p>
          <a:p>
            <a:pPr lvl="1">
              <a:spcBef>
                <a:spcPts val="600"/>
              </a:spcBef>
              <a:buFont typeface="Wingdings" panose="05000000000000000000" pitchFamily="2" charset="2"/>
              <a:buChar char="Ø"/>
            </a:pPr>
            <a:r>
              <a:rPr lang="en-GB" sz="1800" dirty="0"/>
              <a:t>information to be provided</a:t>
            </a:r>
          </a:p>
          <a:p>
            <a:pPr lvl="1">
              <a:spcBef>
                <a:spcPts val="600"/>
              </a:spcBef>
              <a:buFont typeface="Wingdings" panose="05000000000000000000" pitchFamily="2" charset="2"/>
              <a:buChar char="Ø"/>
            </a:pPr>
            <a:r>
              <a:rPr lang="en-GB" sz="1800" dirty="0"/>
              <a:t>templates</a:t>
            </a:r>
          </a:p>
        </p:txBody>
      </p:sp>
      <p:pic>
        <p:nvPicPr>
          <p:cNvPr id="6" name="Picture 5">
            <a:extLst>
              <a:ext uri="{FF2B5EF4-FFF2-40B4-BE49-F238E27FC236}">
                <a16:creationId xmlns:a16="http://schemas.microsoft.com/office/drawing/2014/main" id="{FFB91C46-037F-BB0B-EC65-8625A23C2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33" y="3511378"/>
            <a:ext cx="1834978" cy="1834978"/>
          </a:xfrm>
          <a:prstGeom prst="rect">
            <a:avLst/>
          </a:prstGeom>
        </p:spPr>
      </p:pic>
    </p:spTree>
    <p:extLst>
      <p:ext uri="{BB962C8B-B14F-4D97-AF65-F5344CB8AC3E}">
        <p14:creationId xmlns:p14="http://schemas.microsoft.com/office/powerpoint/2010/main" val="30277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EU Guidance Document </a:t>
            </a:r>
          </a:p>
        </p:txBody>
      </p:sp>
      <p:sp>
        <p:nvSpPr>
          <p:cNvPr id="3" name="Text Placeholder 2"/>
          <p:cNvSpPr>
            <a:spLocks noGrp="1"/>
          </p:cNvSpPr>
          <p:nvPr>
            <p:ph type="body" sz="quarter" idx="10"/>
          </p:nvPr>
        </p:nvSpPr>
        <p:spPr>
          <a:xfrm>
            <a:off x="947182" y="1461656"/>
            <a:ext cx="7249635" cy="4386714"/>
          </a:xfrm>
        </p:spPr>
        <p:txBody>
          <a:bodyPr/>
          <a:lstStyle/>
          <a:p>
            <a:pPr>
              <a:spcBef>
                <a:spcPts val="1800"/>
              </a:spcBef>
            </a:pPr>
            <a:r>
              <a:rPr lang="en-GB" dirty="0"/>
              <a:t>First version 2016; revised version 2021</a:t>
            </a:r>
          </a:p>
          <a:p>
            <a:pPr>
              <a:spcBef>
                <a:spcPts val="1800"/>
              </a:spcBef>
            </a:pPr>
            <a:r>
              <a:rPr lang="en-GB" dirty="0"/>
              <a:t>Not legally binding; explains EU ABS Regulation</a:t>
            </a:r>
          </a:p>
          <a:p>
            <a:pPr>
              <a:spcBef>
                <a:spcPts val="1800"/>
              </a:spcBef>
            </a:pPr>
            <a:r>
              <a:rPr lang="en-GB" dirty="0"/>
              <a:t>Explanation ‘utilisation’ = basic research, applied research and/or product development</a:t>
            </a:r>
          </a:p>
          <a:p>
            <a:pPr lvl="1">
              <a:spcBef>
                <a:spcPts val="600"/>
              </a:spcBef>
            </a:pPr>
            <a:r>
              <a:rPr lang="en-GB" sz="1800" i="1" dirty="0"/>
              <a:t>if an activity creates new insight into characteristics of the genetic resource which is of (potential) benefit to the further process of product development, it falls under the term ‘utilisation’</a:t>
            </a:r>
            <a:endParaRPr lang="en-GB" sz="1800" dirty="0"/>
          </a:p>
          <a:p>
            <a:pPr>
              <a:spcBef>
                <a:spcPts val="1800"/>
              </a:spcBef>
            </a:pPr>
            <a:r>
              <a:rPr lang="en-GB" dirty="0"/>
              <a:t>Two main parts</a:t>
            </a:r>
          </a:p>
          <a:p>
            <a:pPr lvl="1">
              <a:spcBef>
                <a:spcPts val="0"/>
              </a:spcBef>
              <a:spcAft>
                <a:spcPts val="0"/>
              </a:spcAft>
            </a:pPr>
            <a:r>
              <a:rPr lang="en-GB" sz="1800" dirty="0"/>
              <a:t>main text</a:t>
            </a:r>
          </a:p>
          <a:p>
            <a:pPr lvl="1">
              <a:spcBef>
                <a:spcPts val="0"/>
              </a:spcBef>
              <a:spcAft>
                <a:spcPts val="0"/>
              </a:spcAft>
            </a:pPr>
            <a:r>
              <a:rPr lang="en-GB" sz="1800" dirty="0"/>
              <a:t>Annex 2</a:t>
            </a:r>
          </a:p>
          <a:p>
            <a:pPr lvl="1"/>
            <a:endParaRPr lang="nl-NL" dirty="0"/>
          </a:p>
          <a:p>
            <a:endParaRPr lang="nl-NL" dirty="0"/>
          </a:p>
        </p:txBody>
      </p:sp>
      <p:pic>
        <p:nvPicPr>
          <p:cNvPr id="5" name="Picture 4">
            <a:extLst>
              <a:ext uri="{FF2B5EF4-FFF2-40B4-BE49-F238E27FC236}">
                <a16:creationId xmlns:a16="http://schemas.microsoft.com/office/drawing/2014/main" id="{AA040BF4-D874-4CD3-A30E-6B8E638EC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477" y="1"/>
            <a:ext cx="2057400" cy="2057400"/>
          </a:xfrm>
          <a:prstGeom prst="rect">
            <a:avLst/>
          </a:prstGeom>
        </p:spPr>
      </p:pic>
    </p:spTree>
    <p:extLst>
      <p:ext uri="{BB962C8B-B14F-4D97-AF65-F5344CB8AC3E}">
        <p14:creationId xmlns:p14="http://schemas.microsoft.com/office/powerpoint/2010/main" val="348501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693737"/>
          </a:xfrm>
        </p:spPr>
        <p:txBody>
          <a:bodyPr/>
          <a:lstStyle/>
          <a:p>
            <a:r>
              <a:rPr lang="en-GB" dirty="0"/>
              <a:t>EU Guidance Document: Main text</a:t>
            </a:r>
            <a:br>
              <a:rPr lang="en-GB" dirty="0"/>
            </a:br>
            <a:r>
              <a:rPr lang="en-GB" dirty="0"/>
              <a:t> </a:t>
            </a:r>
            <a:endParaRPr lang="nl-NL" dirty="0"/>
          </a:p>
        </p:txBody>
      </p:sp>
      <p:sp>
        <p:nvSpPr>
          <p:cNvPr id="3" name="Text Placeholder 2"/>
          <p:cNvSpPr>
            <a:spLocks noGrp="1"/>
          </p:cNvSpPr>
          <p:nvPr>
            <p:ph type="body" sz="quarter" idx="10"/>
          </p:nvPr>
        </p:nvSpPr>
        <p:spPr>
          <a:xfrm>
            <a:off x="491642" y="1505480"/>
            <a:ext cx="8164087" cy="5524876"/>
          </a:xfrm>
        </p:spPr>
        <p:txBody>
          <a:bodyPr/>
          <a:lstStyle/>
          <a:p>
            <a:pPr marL="1039813" lvl="1" indent="-342900">
              <a:spcBef>
                <a:spcPts val="1200"/>
              </a:spcBef>
              <a:spcAft>
                <a:spcPts val="600"/>
              </a:spcAft>
              <a:buSzPct val="100000"/>
              <a:buFont typeface="+mj-lt"/>
              <a:buAutoNum type="arabicPeriod"/>
            </a:pPr>
            <a:r>
              <a:rPr lang="en-GB" sz="2000" dirty="0"/>
              <a:t>Introduction</a:t>
            </a:r>
          </a:p>
          <a:p>
            <a:pPr marL="1039813" lvl="1" indent="-342900">
              <a:spcBef>
                <a:spcPts val="1200"/>
              </a:spcBef>
              <a:spcAft>
                <a:spcPts val="600"/>
              </a:spcAft>
              <a:buSzPct val="100000"/>
              <a:buFont typeface="+mj-lt"/>
              <a:buAutoNum type="arabicPeriod"/>
            </a:pPr>
            <a:r>
              <a:rPr lang="en-GB" sz="2000" dirty="0"/>
              <a:t>Scope of the EU ABS Regulation</a:t>
            </a:r>
          </a:p>
          <a:p>
            <a:pPr marL="1039813" lvl="1" indent="-342900">
              <a:spcBef>
                <a:spcPts val="1200"/>
              </a:spcBef>
              <a:buSzPct val="100000"/>
              <a:buFont typeface="+mj-lt"/>
              <a:buAutoNum type="arabicPeriod"/>
            </a:pPr>
            <a:r>
              <a:rPr lang="en-GB" sz="2000" dirty="0"/>
              <a:t>Obligations of users</a:t>
            </a:r>
          </a:p>
          <a:p>
            <a:pPr lvl="2">
              <a:lnSpc>
                <a:spcPts val="2000"/>
              </a:lnSpc>
              <a:spcBef>
                <a:spcPts val="600"/>
              </a:spcBef>
              <a:buSzPct val="140000"/>
              <a:buFont typeface="Arial" panose="020B0604020202020204" pitchFamily="34" charset="0"/>
              <a:buChar char="•"/>
            </a:pPr>
            <a:r>
              <a:rPr lang="en-GB" sz="1600" dirty="0"/>
              <a:t>due diligence obligation</a:t>
            </a:r>
          </a:p>
          <a:p>
            <a:pPr lvl="2">
              <a:lnSpc>
                <a:spcPts val="2000"/>
              </a:lnSpc>
              <a:spcBef>
                <a:spcPts val="300"/>
              </a:spcBef>
              <a:spcAft>
                <a:spcPts val="600"/>
              </a:spcAft>
              <a:buSzPct val="140000"/>
              <a:buFont typeface="Arial" panose="020B0604020202020204" pitchFamily="34" charset="0"/>
              <a:buChar char="•"/>
            </a:pPr>
            <a:r>
              <a:rPr lang="en-GB" sz="1600" dirty="0"/>
              <a:t>specific situations</a:t>
            </a:r>
          </a:p>
          <a:p>
            <a:pPr marL="1039813" lvl="1" indent="-342900">
              <a:spcBef>
                <a:spcPts val="1200"/>
              </a:spcBef>
              <a:buSzPct val="100000"/>
              <a:buFont typeface="+mj-lt"/>
              <a:buAutoNum type="arabicPeriod"/>
            </a:pPr>
            <a:r>
              <a:rPr lang="en-GB" sz="2000" dirty="0"/>
              <a:t>Events triggering due diligence declarations</a:t>
            </a:r>
          </a:p>
          <a:p>
            <a:pPr lvl="2">
              <a:lnSpc>
                <a:spcPts val="2000"/>
              </a:lnSpc>
              <a:spcBef>
                <a:spcPts val="600"/>
              </a:spcBef>
              <a:buSzPct val="140000"/>
              <a:buFont typeface="Arial" panose="020B0604020202020204" pitchFamily="34" charset="0"/>
              <a:buChar char="•"/>
            </a:pPr>
            <a:r>
              <a:rPr lang="en-GB" sz="1600" dirty="0"/>
              <a:t>external research funding</a:t>
            </a:r>
          </a:p>
          <a:p>
            <a:pPr lvl="2">
              <a:lnSpc>
                <a:spcPts val="2000"/>
              </a:lnSpc>
              <a:spcBef>
                <a:spcPts val="300"/>
              </a:spcBef>
              <a:spcAft>
                <a:spcPts val="600"/>
              </a:spcAft>
              <a:buSzPct val="140000"/>
              <a:buFont typeface="Arial" panose="020B0604020202020204" pitchFamily="34" charset="0"/>
              <a:buChar char="•"/>
            </a:pPr>
            <a:r>
              <a:rPr lang="en-GB" sz="1600" dirty="0"/>
              <a:t>final development of product</a:t>
            </a:r>
          </a:p>
          <a:p>
            <a:pPr marL="1039813" lvl="1" indent="-342900">
              <a:spcBef>
                <a:spcPts val="1200"/>
              </a:spcBef>
              <a:buSzPct val="100000"/>
              <a:buFont typeface="+mj-lt"/>
              <a:buAutoNum type="arabicPeriod"/>
            </a:pPr>
            <a:r>
              <a:rPr lang="en-GB" sz="2000" dirty="0"/>
              <a:t>Sector specific issues</a:t>
            </a:r>
          </a:p>
          <a:p>
            <a:pPr lvl="2">
              <a:lnSpc>
                <a:spcPts val="2000"/>
              </a:lnSpc>
              <a:spcBef>
                <a:spcPts val="300"/>
              </a:spcBef>
              <a:buSzPct val="140000"/>
              <a:buFont typeface="Arial" panose="020B0604020202020204" pitchFamily="34" charset="0"/>
              <a:buChar char="•"/>
            </a:pPr>
            <a:r>
              <a:rPr lang="en-GB" sz="1600" dirty="0"/>
              <a:t>health</a:t>
            </a:r>
          </a:p>
          <a:p>
            <a:pPr lvl="2">
              <a:lnSpc>
                <a:spcPts val="2000"/>
              </a:lnSpc>
              <a:spcBef>
                <a:spcPts val="300"/>
              </a:spcBef>
              <a:spcAft>
                <a:spcPts val="600"/>
              </a:spcAft>
              <a:buSzPct val="140000"/>
              <a:buFont typeface="Arial" panose="020B0604020202020204" pitchFamily="34" charset="0"/>
              <a:buChar char="•"/>
            </a:pPr>
            <a:r>
              <a:rPr lang="en-GB" sz="1600" dirty="0"/>
              <a:t>food and agriculture</a:t>
            </a:r>
          </a:p>
          <a:p>
            <a:pPr lvl="1">
              <a:spcBef>
                <a:spcPts val="0"/>
              </a:spcBef>
            </a:pPr>
            <a:endParaRPr lang="nl-NL" sz="1800" dirty="0"/>
          </a:p>
          <a:p>
            <a:pPr lvl="1"/>
            <a:endParaRPr lang="nl-NL" dirty="0"/>
          </a:p>
          <a:p>
            <a:endParaRPr lang="nl-NL" dirty="0"/>
          </a:p>
        </p:txBody>
      </p:sp>
      <p:pic>
        <p:nvPicPr>
          <p:cNvPr id="4" name="Picture 3">
            <a:extLst>
              <a:ext uri="{FF2B5EF4-FFF2-40B4-BE49-F238E27FC236}">
                <a16:creationId xmlns:a16="http://schemas.microsoft.com/office/drawing/2014/main" id="{AAD10370-F28A-469E-54A9-6B7BEE5F7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0757" y="1237561"/>
            <a:ext cx="2517162" cy="1651260"/>
          </a:xfrm>
          <a:prstGeom prst="rect">
            <a:avLst/>
          </a:prstGeom>
        </p:spPr>
      </p:pic>
    </p:spTree>
    <p:extLst>
      <p:ext uri="{BB962C8B-B14F-4D97-AF65-F5344CB8AC3E}">
        <p14:creationId xmlns:p14="http://schemas.microsoft.com/office/powerpoint/2010/main" val="375175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157058" cy="1208087"/>
          </a:xfrm>
        </p:spPr>
        <p:txBody>
          <a:bodyPr/>
          <a:lstStyle/>
          <a:p>
            <a:r>
              <a:rPr lang="en-GB" dirty="0"/>
              <a:t>EU Guidance Document: Scope </a:t>
            </a:r>
            <a:br>
              <a:rPr lang="en-GB" dirty="0"/>
            </a:br>
            <a:r>
              <a:rPr lang="en-GB" dirty="0"/>
              <a:t>EU ABS Regulation (cumulative)</a:t>
            </a:r>
            <a:br>
              <a:rPr lang="en-GB" dirty="0"/>
            </a:br>
            <a:endParaRPr lang="en-GB" dirty="0"/>
          </a:p>
        </p:txBody>
      </p:sp>
      <p:sp>
        <p:nvSpPr>
          <p:cNvPr id="3" name="Text Placeholder 2"/>
          <p:cNvSpPr>
            <a:spLocks noGrp="1"/>
          </p:cNvSpPr>
          <p:nvPr>
            <p:ph type="body" sz="quarter" idx="10"/>
          </p:nvPr>
        </p:nvSpPr>
        <p:spPr>
          <a:xfrm>
            <a:off x="246080" y="1718323"/>
            <a:ext cx="8478820" cy="4548324"/>
          </a:xfrm>
        </p:spPr>
        <p:txBody>
          <a:bodyPr/>
          <a:lstStyle/>
          <a:p>
            <a:pPr marL="696913" lvl="1" indent="0">
              <a:spcBef>
                <a:spcPts val="1200"/>
              </a:spcBef>
              <a:buSzPct val="140000"/>
              <a:buFont typeface="Wingdings" pitchFamily="2" charset="2"/>
              <a:buChar char="§"/>
            </a:pPr>
            <a:r>
              <a:rPr lang="en-GB" sz="2000" dirty="0"/>
              <a:t> Geographic scope</a:t>
            </a:r>
          </a:p>
          <a:p>
            <a:pPr lvl="2">
              <a:lnSpc>
                <a:spcPts val="2200"/>
              </a:lnSpc>
              <a:spcBef>
                <a:spcPts val="300"/>
              </a:spcBef>
              <a:buSzPct val="140000"/>
              <a:buFont typeface="Wingdings" pitchFamily="2" charset="2"/>
              <a:buChar char="Ø"/>
            </a:pPr>
            <a:r>
              <a:rPr lang="en-GB" sz="1600" dirty="0"/>
              <a:t>applicable to GR from countries which are a Party to the Nagoya Protocol and have established access measures</a:t>
            </a:r>
          </a:p>
          <a:p>
            <a:pPr lvl="2">
              <a:lnSpc>
                <a:spcPts val="2200"/>
              </a:lnSpc>
              <a:spcBef>
                <a:spcPts val="300"/>
              </a:spcBef>
              <a:buSzPct val="140000"/>
              <a:buFont typeface="Wingdings" pitchFamily="2" charset="2"/>
              <a:buChar char="Ø"/>
            </a:pPr>
            <a:r>
              <a:rPr lang="en-GB" sz="1600" dirty="0"/>
              <a:t>applicable to utilisation within EU territory</a:t>
            </a:r>
          </a:p>
          <a:p>
            <a:pPr marL="696913" lvl="1" indent="0">
              <a:spcBef>
                <a:spcPts val="1200"/>
              </a:spcBef>
              <a:buSzPct val="140000"/>
              <a:buFont typeface="Wingdings" pitchFamily="2" charset="2"/>
              <a:buChar char="§"/>
            </a:pPr>
            <a:r>
              <a:rPr lang="en-GB" sz="2000" dirty="0"/>
              <a:t> Temporal scope</a:t>
            </a:r>
          </a:p>
          <a:p>
            <a:pPr lvl="2">
              <a:lnSpc>
                <a:spcPts val="2200"/>
              </a:lnSpc>
              <a:spcBef>
                <a:spcPts val="300"/>
              </a:spcBef>
              <a:buSzPct val="140000"/>
              <a:buFont typeface="Wingdings" pitchFamily="2" charset="2"/>
              <a:buChar char="Ø"/>
            </a:pPr>
            <a:r>
              <a:rPr lang="en-GB" sz="1600" dirty="0"/>
              <a:t>applicable to GR accessed from 12 Oct 2014 onwards</a:t>
            </a:r>
          </a:p>
          <a:p>
            <a:pPr marL="696913" lvl="1" indent="0">
              <a:spcBef>
                <a:spcPts val="600"/>
              </a:spcBef>
              <a:buSzPct val="140000"/>
              <a:buFont typeface="Wingdings" pitchFamily="2" charset="2"/>
              <a:buChar char="§"/>
            </a:pPr>
            <a:r>
              <a:rPr lang="en-GB" sz="2000" dirty="0"/>
              <a:t> Material scope</a:t>
            </a:r>
          </a:p>
          <a:p>
            <a:pPr lvl="2">
              <a:lnSpc>
                <a:spcPts val="2200"/>
              </a:lnSpc>
              <a:spcBef>
                <a:spcPts val="300"/>
              </a:spcBef>
              <a:buFont typeface="Wingdings" panose="05000000000000000000" pitchFamily="2" charset="2"/>
              <a:buChar char="Ø"/>
            </a:pPr>
            <a:r>
              <a:rPr lang="en-GB" sz="1600" dirty="0"/>
              <a:t>applicable to the utilisation of genetic resources and of traditional knowledge associated with GR</a:t>
            </a:r>
          </a:p>
          <a:p>
            <a:pPr lvl="2">
              <a:lnSpc>
                <a:spcPts val="2200"/>
              </a:lnSpc>
              <a:spcBef>
                <a:spcPts val="300"/>
              </a:spcBef>
              <a:buFont typeface="Wingdings" panose="05000000000000000000" pitchFamily="2" charset="2"/>
              <a:buChar char="Ø"/>
            </a:pPr>
            <a:r>
              <a:rPr lang="en-GB" sz="1600" dirty="0"/>
              <a:t>utilisation (R&amp;D) includes basic research, applied research and product development</a:t>
            </a:r>
            <a:endParaRPr lang="en-GB" sz="2000" dirty="0"/>
          </a:p>
          <a:p>
            <a:pPr marL="696913" lvl="1" indent="0">
              <a:spcBef>
                <a:spcPts val="600"/>
              </a:spcBef>
              <a:buSzPct val="140000"/>
              <a:buFont typeface="Wingdings" pitchFamily="2" charset="2"/>
              <a:buChar char="§"/>
            </a:pPr>
            <a:r>
              <a:rPr lang="en-GB" sz="2000" dirty="0"/>
              <a:t> Personal scope</a:t>
            </a:r>
          </a:p>
          <a:p>
            <a:pPr lvl="2">
              <a:lnSpc>
                <a:spcPts val="2200"/>
              </a:lnSpc>
              <a:spcBef>
                <a:spcPts val="300"/>
              </a:spcBef>
              <a:buSzPct val="140000"/>
              <a:buFont typeface="Wingdings" pitchFamily="2" charset="2"/>
              <a:buChar char="Ø"/>
            </a:pPr>
            <a:r>
              <a:rPr lang="en-GB" sz="1600" dirty="0"/>
              <a:t>applicable to all users of GR resources</a:t>
            </a:r>
          </a:p>
          <a:p>
            <a:pPr lvl="2">
              <a:spcBef>
                <a:spcPts val="0"/>
              </a:spcBef>
              <a:buFont typeface="Wingdings" panose="05000000000000000000" pitchFamily="2" charset="2"/>
              <a:buChar char="Ø"/>
            </a:pPr>
            <a:endParaRPr lang="nl-NL" sz="1600" dirty="0"/>
          </a:p>
          <a:p>
            <a:pPr marL="1560512" lvl="2" indent="0">
              <a:buNone/>
            </a:pPr>
            <a:r>
              <a:rPr lang="nl-NL" sz="1800" dirty="0"/>
              <a:t>	</a:t>
            </a:r>
          </a:p>
          <a:p>
            <a:pPr marL="1560512" lvl="2" indent="0">
              <a:buNone/>
            </a:pPr>
            <a:endParaRPr lang="nl-NL" sz="1800" b="1" dirty="0"/>
          </a:p>
          <a:p>
            <a:pPr lvl="1"/>
            <a:endParaRPr lang="nl-NL" dirty="0"/>
          </a:p>
          <a:p>
            <a:endParaRPr lang="nl-NL" dirty="0"/>
          </a:p>
        </p:txBody>
      </p:sp>
      <p:pic>
        <p:nvPicPr>
          <p:cNvPr id="4" name="Picture 3">
            <a:extLst>
              <a:ext uri="{FF2B5EF4-FFF2-40B4-BE49-F238E27FC236}">
                <a16:creationId xmlns:a16="http://schemas.microsoft.com/office/drawing/2014/main" id="{D0793051-0710-1831-BDD7-BE7AC65ED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774" y="230188"/>
            <a:ext cx="1590400" cy="1192800"/>
          </a:xfrm>
          <a:prstGeom prst="rect">
            <a:avLst/>
          </a:prstGeom>
        </p:spPr>
      </p:pic>
    </p:spTree>
    <p:extLst>
      <p:ext uri="{BB962C8B-B14F-4D97-AF65-F5344CB8AC3E}">
        <p14:creationId xmlns:p14="http://schemas.microsoft.com/office/powerpoint/2010/main" val="376367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04155" y="1225400"/>
            <a:ext cx="8230283" cy="5755065"/>
          </a:xfrm>
        </p:spPr>
        <p:txBody>
          <a:bodyPr/>
          <a:lstStyle/>
          <a:p>
            <a:pPr>
              <a:spcBef>
                <a:spcPts val="600"/>
              </a:spcBef>
              <a:spcAft>
                <a:spcPts val="0"/>
              </a:spcAft>
            </a:pPr>
            <a:r>
              <a:rPr lang="en-GB" dirty="0"/>
              <a:t>Important element of the main text is about the question: </a:t>
            </a:r>
            <a:r>
              <a:rPr lang="en-GB" i="1" dirty="0"/>
              <a:t>what is ‘utilisation’? </a:t>
            </a:r>
            <a:r>
              <a:rPr lang="en-GB" dirty="0"/>
              <a:t>(section 2.3.3)</a:t>
            </a:r>
          </a:p>
          <a:p>
            <a:pPr>
              <a:spcBef>
                <a:spcPts val="1800"/>
              </a:spcBef>
            </a:pPr>
            <a:r>
              <a:rPr lang="en-GB" dirty="0"/>
              <a:t>Examples of ‘utilisation’</a:t>
            </a:r>
          </a:p>
          <a:p>
            <a:pPr lvl="1">
              <a:spcBef>
                <a:spcPts val="0"/>
              </a:spcBef>
              <a:spcAft>
                <a:spcPts val="0"/>
              </a:spcAft>
            </a:pPr>
            <a:r>
              <a:rPr lang="en-GB" sz="1800" dirty="0"/>
              <a:t>research to discover specific genetic and/or biochemical properties</a:t>
            </a:r>
          </a:p>
          <a:p>
            <a:pPr lvl="1">
              <a:spcBef>
                <a:spcPts val="0"/>
              </a:spcBef>
              <a:spcAft>
                <a:spcPts val="0"/>
              </a:spcAft>
            </a:pPr>
            <a:r>
              <a:rPr lang="en-GB" sz="1800" dirty="0"/>
              <a:t>creation and improvement of genetic resources to be used in production processes</a:t>
            </a:r>
          </a:p>
          <a:p>
            <a:pPr lvl="1">
              <a:spcBef>
                <a:spcPts val="0"/>
              </a:spcBef>
              <a:spcAft>
                <a:spcPts val="0"/>
              </a:spcAft>
            </a:pPr>
            <a:r>
              <a:rPr lang="en-GB" sz="1800" dirty="0"/>
              <a:t>genetic modification </a:t>
            </a:r>
          </a:p>
          <a:p>
            <a:pPr>
              <a:spcBef>
                <a:spcPts val="1800"/>
              </a:spcBef>
            </a:pPr>
            <a:r>
              <a:rPr lang="en-GB" dirty="0"/>
              <a:t>Examples of ‘no utilisation’</a:t>
            </a:r>
          </a:p>
          <a:p>
            <a:pPr lvl="1">
              <a:spcBef>
                <a:spcPts val="300"/>
              </a:spcBef>
              <a:spcAft>
                <a:spcPts val="0"/>
              </a:spcAft>
            </a:pPr>
            <a:r>
              <a:rPr lang="en-GB" sz="1800" dirty="0"/>
              <a:t>identification</a:t>
            </a:r>
          </a:p>
          <a:p>
            <a:pPr lvl="1">
              <a:spcBef>
                <a:spcPts val="300"/>
              </a:spcBef>
              <a:spcAft>
                <a:spcPts val="0"/>
              </a:spcAft>
            </a:pPr>
            <a:r>
              <a:rPr lang="en-GB" sz="1800" dirty="0"/>
              <a:t>maintenance and management of a collection for conservation purposes </a:t>
            </a:r>
          </a:p>
          <a:p>
            <a:pPr lvl="1">
              <a:spcBef>
                <a:spcPts val="300"/>
              </a:spcBef>
              <a:spcAft>
                <a:spcPts val="0"/>
              </a:spcAft>
            </a:pPr>
            <a:r>
              <a:rPr lang="en-GB" sz="1800" dirty="0"/>
              <a:t>genetic resources as testing/reference tools</a:t>
            </a:r>
          </a:p>
          <a:p>
            <a:pPr lvl="1">
              <a:spcBef>
                <a:spcPts val="300"/>
              </a:spcBef>
              <a:spcAft>
                <a:spcPts val="0"/>
              </a:spcAft>
            </a:pPr>
            <a:endParaRPr lang="en-GB" sz="1800" dirty="0"/>
          </a:p>
          <a:p>
            <a:pPr lvl="1">
              <a:spcBef>
                <a:spcPts val="300"/>
              </a:spcBef>
              <a:spcAft>
                <a:spcPts val="0"/>
              </a:spcAft>
            </a:pPr>
            <a:endParaRPr lang="en-GB" sz="1800" dirty="0"/>
          </a:p>
          <a:p>
            <a:pPr lvl="1">
              <a:spcBef>
                <a:spcPts val="0"/>
              </a:spcBef>
            </a:pPr>
            <a:endParaRPr lang="nl-NL" sz="1800" dirty="0"/>
          </a:p>
          <a:p>
            <a:pPr lvl="1"/>
            <a:endParaRPr lang="nl-NL" dirty="0"/>
          </a:p>
          <a:p>
            <a:endParaRPr lang="nl-NL" dirty="0"/>
          </a:p>
        </p:txBody>
      </p:sp>
      <p:sp>
        <p:nvSpPr>
          <p:cNvPr id="6" name="Title 1"/>
          <p:cNvSpPr>
            <a:spLocks noGrp="1"/>
          </p:cNvSpPr>
          <p:nvPr>
            <p:ph type="title"/>
          </p:nvPr>
        </p:nvSpPr>
        <p:spPr>
          <a:xfrm>
            <a:off x="491642" y="230188"/>
            <a:ext cx="8442796" cy="786329"/>
          </a:xfrm>
        </p:spPr>
        <p:txBody>
          <a:bodyPr/>
          <a:lstStyle/>
          <a:p>
            <a:r>
              <a:rPr lang="en-GB" sz="2800" dirty="0"/>
              <a:t>EU Guidance Document: What is utilization?</a:t>
            </a:r>
            <a:endParaRPr lang="nl-NL"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037" y="3578994"/>
            <a:ext cx="1196484" cy="1047876"/>
          </a:xfrm>
          <a:prstGeom prst="rect">
            <a:avLst/>
          </a:prstGeom>
        </p:spPr>
      </p:pic>
    </p:spTree>
    <p:extLst>
      <p:ext uri="{BB962C8B-B14F-4D97-AF65-F5344CB8AC3E}">
        <p14:creationId xmlns:p14="http://schemas.microsoft.com/office/powerpoint/2010/main" val="230096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EU Guidance Document </a:t>
            </a:r>
          </a:p>
        </p:txBody>
      </p:sp>
      <p:sp>
        <p:nvSpPr>
          <p:cNvPr id="3" name="Text Placeholder 2"/>
          <p:cNvSpPr>
            <a:spLocks noGrp="1"/>
          </p:cNvSpPr>
          <p:nvPr>
            <p:ph type="body" sz="quarter" idx="10"/>
          </p:nvPr>
        </p:nvSpPr>
        <p:spPr>
          <a:xfrm>
            <a:off x="426347" y="1115880"/>
            <a:ext cx="8291305" cy="5194304"/>
          </a:xfrm>
        </p:spPr>
        <p:txBody>
          <a:bodyPr/>
          <a:lstStyle/>
          <a:p>
            <a:r>
              <a:rPr lang="en-GB" dirty="0"/>
              <a:t>Health as sector-specific issue (section 5.1)</a:t>
            </a:r>
          </a:p>
          <a:p>
            <a:pPr lvl="1">
              <a:spcBef>
                <a:spcPts val="1200"/>
              </a:spcBef>
            </a:pPr>
            <a:r>
              <a:rPr lang="en-GB" sz="1800" dirty="0"/>
              <a:t>pathogenic organisms that pose a threat to human, animal or plant health fall generally within the scope of the EU ABS Regulation </a:t>
            </a:r>
          </a:p>
          <a:p>
            <a:pPr lvl="2">
              <a:spcBef>
                <a:spcPts val="0"/>
              </a:spcBef>
              <a:buFont typeface="Wingdings" panose="05000000000000000000" pitchFamily="2" charset="2"/>
              <a:buChar char="Ø"/>
            </a:pPr>
            <a:r>
              <a:rPr lang="en-GB" sz="1600" dirty="0"/>
              <a:t>except those covered by specialised ABS instruments, such as WHO Pandemic Influenza Preparedness (PIP) Framework</a:t>
            </a:r>
          </a:p>
          <a:p>
            <a:pPr lvl="1">
              <a:spcBef>
                <a:spcPts val="1200"/>
              </a:spcBef>
            </a:pPr>
            <a:r>
              <a:rPr lang="en-GB" sz="1800" dirty="0"/>
              <a:t>Parties required to pay due regard to cases of present or imminent emergencies that threaten or damage human, animal or plant health </a:t>
            </a:r>
          </a:p>
          <a:p>
            <a:pPr lvl="1">
              <a:spcBef>
                <a:spcPts val="1200"/>
              </a:spcBef>
            </a:pPr>
            <a:r>
              <a:rPr lang="en-GB" sz="1800" dirty="0"/>
              <a:t>special status to pathogenic organisms (likely) causing a present or imminent public health emergency of international concern or a serious cross-border threat to health</a:t>
            </a:r>
          </a:p>
          <a:p>
            <a:pPr lvl="2">
              <a:spcBef>
                <a:spcPts val="0"/>
              </a:spcBef>
              <a:buFont typeface="Wingdings" panose="05000000000000000000" pitchFamily="2" charset="2"/>
              <a:buChar char="Ø"/>
            </a:pPr>
            <a:r>
              <a:rPr lang="en-GB" sz="1600" dirty="0"/>
              <a:t>extended deadline for compliance with the due diligence obligations</a:t>
            </a:r>
          </a:p>
          <a:p>
            <a:pPr lvl="1">
              <a:spcBef>
                <a:spcPts val="0"/>
              </a:spcBef>
            </a:pPr>
            <a:endParaRPr lang="nl-NL" sz="1800" dirty="0"/>
          </a:p>
          <a:p>
            <a:pPr lvl="1"/>
            <a:endParaRPr lang="nl-NL" dirty="0"/>
          </a:p>
          <a:p>
            <a:endParaRPr lang="nl-NL" dirty="0"/>
          </a:p>
        </p:txBody>
      </p:sp>
      <p:pic>
        <p:nvPicPr>
          <p:cNvPr id="5" name="Picture 4">
            <a:extLst>
              <a:ext uri="{FF2B5EF4-FFF2-40B4-BE49-F238E27FC236}">
                <a16:creationId xmlns:a16="http://schemas.microsoft.com/office/drawing/2014/main" id="{9936FD26-868C-4CB0-A66C-ECED05393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503" y="136146"/>
            <a:ext cx="1150660" cy="1354903"/>
          </a:xfrm>
          <a:prstGeom prst="rect">
            <a:avLst/>
          </a:prstGeom>
        </p:spPr>
      </p:pic>
    </p:spTree>
    <p:extLst>
      <p:ext uri="{BB962C8B-B14F-4D97-AF65-F5344CB8AC3E}">
        <p14:creationId xmlns:p14="http://schemas.microsoft.com/office/powerpoint/2010/main" val="3151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EU Guidance Document </a:t>
            </a:r>
          </a:p>
        </p:txBody>
      </p:sp>
      <p:sp>
        <p:nvSpPr>
          <p:cNvPr id="3" name="Text Placeholder 2"/>
          <p:cNvSpPr>
            <a:spLocks noGrp="1"/>
          </p:cNvSpPr>
          <p:nvPr>
            <p:ph type="body" sz="quarter" idx="10"/>
          </p:nvPr>
        </p:nvSpPr>
        <p:spPr>
          <a:xfrm>
            <a:off x="825008" y="1649524"/>
            <a:ext cx="7776064" cy="5295201"/>
          </a:xfrm>
        </p:spPr>
        <p:txBody>
          <a:bodyPr/>
          <a:lstStyle/>
          <a:p>
            <a:r>
              <a:rPr lang="en-GB" dirty="0"/>
              <a:t>Unintentionally introduced pathogenic genetic resources and pests (Section 2.3.1.5)</a:t>
            </a:r>
          </a:p>
          <a:p>
            <a:pPr lvl="1"/>
            <a:r>
              <a:rPr lang="en-GB" sz="1600" dirty="0"/>
              <a:t>When pathogenic organisms or pests present on a human, an animal, a plant, a micro-organism, food, feed or any other material are introduced unintentionally into the EU, they fall outside the scope of the EU ABS Regulation, as there was/is no intention of introducing the pathogens as genetic resources</a:t>
            </a:r>
          </a:p>
          <a:p>
            <a:pPr lvl="2">
              <a:spcBef>
                <a:spcPts val="600"/>
              </a:spcBef>
              <a:buFont typeface="Wingdings" panose="05000000000000000000" pitchFamily="2" charset="2"/>
              <a:buChar char="Ø"/>
            </a:pPr>
            <a:r>
              <a:rPr lang="en-GB" sz="1600" dirty="0"/>
              <a:t>e.g. when travellers who are unknowingly infected with a virus travel into an EU country</a:t>
            </a:r>
          </a:p>
          <a:p>
            <a:pPr lvl="1">
              <a:spcAft>
                <a:spcPts val="600"/>
              </a:spcAft>
            </a:pPr>
            <a:r>
              <a:rPr lang="en-GB" sz="1600" dirty="0"/>
              <a:t>But: if the pathogenic organisms or pests are established in situ in an EU country following introduction, utilisation of these genetic resources may be in scope of that country’s ABS legislation</a:t>
            </a:r>
          </a:p>
          <a:p>
            <a:pPr lvl="1"/>
            <a:endParaRPr lang="en-US" sz="1600" dirty="0"/>
          </a:p>
        </p:txBody>
      </p:sp>
      <p:pic>
        <p:nvPicPr>
          <p:cNvPr id="4" name="Picture 3" descr="W:\PROJECTS\FotosWebsiteWageningenURnl\Shutterstock Foto's LR\shutterstock_2637017_virus_cellen_LR.jpg">
            <a:extLst>
              <a:ext uri="{FF2B5EF4-FFF2-40B4-BE49-F238E27FC236}">
                <a16:creationId xmlns:a16="http://schemas.microsoft.com/office/drawing/2014/main" id="{2116864A-79E9-AFCB-38A1-03AF03363D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486" y="104664"/>
            <a:ext cx="1732255" cy="1419336"/>
          </a:xfrm>
          <a:prstGeom prst="rect">
            <a:avLst/>
          </a:prstGeom>
          <a:noFill/>
          <a:ln>
            <a:noFill/>
          </a:ln>
        </p:spPr>
      </p:pic>
    </p:spTree>
    <p:extLst>
      <p:ext uri="{BB962C8B-B14F-4D97-AF65-F5344CB8AC3E}">
        <p14:creationId xmlns:p14="http://schemas.microsoft.com/office/powerpoint/2010/main" val="988947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99" y="230188"/>
            <a:ext cx="8442796" cy="791650"/>
          </a:xfrm>
        </p:spPr>
        <p:txBody>
          <a:bodyPr/>
          <a:lstStyle/>
          <a:p>
            <a:r>
              <a:rPr lang="en-GB" dirty="0"/>
              <a:t>EU Guidance Document: Annex II</a:t>
            </a:r>
            <a:endParaRPr lang="nl-NL" dirty="0"/>
          </a:p>
        </p:txBody>
      </p:sp>
      <p:sp>
        <p:nvSpPr>
          <p:cNvPr id="3" name="Text Placeholder 2"/>
          <p:cNvSpPr>
            <a:spLocks noGrp="1"/>
          </p:cNvSpPr>
          <p:nvPr>
            <p:ph type="body" sz="quarter" idx="10"/>
          </p:nvPr>
        </p:nvSpPr>
        <p:spPr>
          <a:xfrm>
            <a:off x="-115474" y="1504848"/>
            <a:ext cx="8437123" cy="3848303"/>
          </a:xfrm>
        </p:spPr>
        <p:txBody>
          <a:bodyPr/>
          <a:lstStyle/>
          <a:p>
            <a:pPr lvl="1">
              <a:spcBef>
                <a:spcPts val="1200"/>
              </a:spcBef>
            </a:pPr>
            <a:r>
              <a:rPr lang="en-GB" sz="2000" dirty="0"/>
              <a:t>Provides specific guidance on when genetic resources are considered to be utilised in the meaning of the EU ABS Regulation (assuming they fall in the geographical, temporal and material scopes)</a:t>
            </a:r>
          </a:p>
          <a:p>
            <a:pPr lvl="1">
              <a:spcBef>
                <a:spcPts val="1800"/>
              </a:spcBef>
            </a:pPr>
            <a:r>
              <a:rPr lang="en-GB" sz="2000" dirty="0"/>
              <a:t>Follows logic of the value chain, starting from acquisition to placing of a product on a market</a:t>
            </a:r>
          </a:p>
          <a:p>
            <a:pPr lvl="1">
              <a:spcBef>
                <a:spcPts val="1800"/>
              </a:spcBef>
            </a:pPr>
            <a:r>
              <a:rPr lang="en-GB" sz="2000" dirty="0"/>
              <a:t>Contains many examples (cases) drawn from different sectors, often based on feedback from stakeholders</a:t>
            </a:r>
          </a:p>
          <a:p>
            <a:pPr marL="696913" lvl="1" indent="0">
              <a:spcBef>
                <a:spcPts val="0"/>
              </a:spcBef>
              <a:buNone/>
            </a:pPr>
            <a:endParaRPr lang="nl-NL" sz="1800" dirty="0"/>
          </a:p>
          <a:p>
            <a:pPr lvl="1"/>
            <a:endParaRPr lang="nl-NL" dirty="0"/>
          </a:p>
          <a:p>
            <a:endParaRPr lang="nl-NL" dirty="0"/>
          </a:p>
        </p:txBody>
      </p:sp>
      <p:pic>
        <p:nvPicPr>
          <p:cNvPr id="4" name="Picture 3">
            <a:extLst>
              <a:ext uri="{FF2B5EF4-FFF2-40B4-BE49-F238E27FC236}">
                <a16:creationId xmlns:a16="http://schemas.microsoft.com/office/drawing/2014/main" id="{5D4985A1-F9C7-2E32-68E3-9FEA89DF9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13" y="5093415"/>
            <a:ext cx="3703037" cy="987477"/>
          </a:xfrm>
          <a:prstGeom prst="rect">
            <a:avLst/>
          </a:prstGeom>
        </p:spPr>
      </p:pic>
    </p:spTree>
    <p:extLst>
      <p:ext uri="{BB962C8B-B14F-4D97-AF65-F5344CB8AC3E}">
        <p14:creationId xmlns:p14="http://schemas.microsoft.com/office/powerpoint/2010/main" val="372729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EU Guidance Document: Annex 2</a:t>
            </a:r>
            <a:endParaRPr lang="nl-NL" dirty="0"/>
          </a:p>
        </p:txBody>
      </p:sp>
      <p:sp>
        <p:nvSpPr>
          <p:cNvPr id="3" name="Text Placeholder 2"/>
          <p:cNvSpPr>
            <a:spLocks noGrp="1"/>
          </p:cNvSpPr>
          <p:nvPr>
            <p:ph type="body" sz="quarter" idx="10"/>
          </p:nvPr>
        </p:nvSpPr>
        <p:spPr>
          <a:xfrm>
            <a:off x="484231" y="1279013"/>
            <a:ext cx="8175537" cy="5713063"/>
          </a:xfrm>
        </p:spPr>
        <p:txBody>
          <a:bodyPr/>
          <a:lstStyle/>
          <a:p>
            <a:pPr marL="1039813" lvl="1" indent="-342900">
              <a:spcBef>
                <a:spcPts val="600"/>
              </a:spcBef>
              <a:buSzPct val="100000"/>
              <a:buFont typeface="+mj-lt"/>
              <a:buAutoNum type="arabicPeriod"/>
            </a:pPr>
            <a:r>
              <a:rPr lang="en-GB" sz="1800" dirty="0"/>
              <a:t> Introduction</a:t>
            </a:r>
          </a:p>
          <a:p>
            <a:pPr marL="1039813" lvl="1" indent="-342900">
              <a:spcBef>
                <a:spcPts val="600"/>
              </a:spcBef>
              <a:buSzPct val="100000"/>
              <a:buFont typeface="+mj-lt"/>
              <a:buAutoNum type="arabicPeriod"/>
            </a:pPr>
            <a:r>
              <a:rPr lang="en-GB" sz="1800" dirty="0"/>
              <a:t> Acquisition</a:t>
            </a:r>
          </a:p>
          <a:p>
            <a:pPr marL="1039813" lvl="1" indent="-342900">
              <a:spcBef>
                <a:spcPts val="600"/>
              </a:spcBef>
              <a:buSzPct val="100000"/>
              <a:buFont typeface="+mj-lt"/>
              <a:buAutoNum type="arabicPeriod"/>
            </a:pPr>
            <a:r>
              <a:rPr lang="en-GB" sz="1800" dirty="0"/>
              <a:t> Storage and collection management</a:t>
            </a:r>
          </a:p>
          <a:p>
            <a:pPr marL="1039813" lvl="1" indent="-342900">
              <a:spcBef>
                <a:spcPts val="600"/>
              </a:spcBef>
              <a:buSzPct val="100000"/>
              <a:buFont typeface="+mj-lt"/>
              <a:buAutoNum type="arabicPeriod"/>
            </a:pPr>
            <a:r>
              <a:rPr lang="en-GB" sz="1800" dirty="0"/>
              <a:t> Rearing and multiplication</a:t>
            </a:r>
          </a:p>
          <a:p>
            <a:pPr marL="1039813" lvl="1" indent="-342900">
              <a:spcBef>
                <a:spcPts val="600"/>
              </a:spcBef>
              <a:buSzPct val="100000"/>
              <a:buFont typeface="+mj-lt"/>
              <a:buAutoNum type="arabicPeriod"/>
            </a:pPr>
            <a:r>
              <a:rPr lang="en-GB" sz="1800" dirty="0"/>
              <a:t> Exchange and transfer</a:t>
            </a:r>
          </a:p>
          <a:p>
            <a:pPr marL="1039813" lvl="1" indent="-342900">
              <a:spcBef>
                <a:spcPts val="600"/>
              </a:spcBef>
              <a:buSzPct val="100000"/>
              <a:buFont typeface="+mj-lt"/>
              <a:buAutoNum type="arabicPeriod"/>
            </a:pPr>
            <a:r>
              <a:rPr lang="en-GB" sz="1800" dirty="0"/>
              <a:t> Identification of organisms and other activities at the beginning of the value chain 	</a:t>
            </a:r>
          </a:p>
          <a:p>
            <a:pPr marL="1039813" lvl="1" indent="-342900">
              <a:spcBef>
                <a:spcPts val="600"/>
              </a:spcBef>
              <a:buSzPct val="100000"/>
              <a:buFont typeface="+mj-lt"/>
              <a:buAutoNum type="arabicPeriod"/>
            </a:pPr>
            <a:r>
              <a:rPr lang="en-GB" sz="1800" dirty="0"/>
              <a:t> Genetic resources as tools</a:t>
            </a:r>
          </a:p>
          <a:p>
            <a:pPr marL="1039813" lvl="1" indent="-342900">
              <a:spcBef>
                <a:spcPts val="600"/>
              </a:spcBef>
              <a:buSzPct val="100000"/>
              <a:buFont typeface="+mj-lt"/>
              <a:buAutoNum type="arabicPeriod"/>
            </a:pPr>
            <a:r>
              <a:rPr lang="en-GB" sz="1800" dirty="0"/>
              <a:t> Breeding</a:t>
            </a:r>
          </a:p>
          <a:p>
            <a:pPr marL="1039813" lvl="1" indent="-342900">
              <a:spcBef>
                <a:spcPts val="600"/>
              </a:spcBef>
              <a:buSzPct val="100000"/>
              <a:buFont typeface="+mj-lt"/>
              <a:buAutoNum type="arabicPeriod"/>
            </a:pPr>
            <a:r>
              <a:rPr lang="en-GB" sz="1800" dirty="0"/>
              <a:t> Product development, processing and product formulation</a:t>
            </a:r>
          </a:p>
          <a:p>
            <a:pPr marL="1039813" lvl="1" indent="-342900">
              <a:spcBef>
                <a:spcPts val="600"/>
              </a:spcBef>
              <a:buSzPct val="100000"/>
              <a:buFont typeface="+mj-lt"/>
              <a:buAutoNum type="arabicPeriod"/>
            </a:pPr>
            <a:r>
              <a:rPr lang="en-GB" sz="1800" dirty="0"/>
              <a:t> Product testing</a:t>
            </a:r>
          </a:p>
          <a:p>
            <a:pPr marL="1039813" lvl="1" indent="-342900">
              <a:spcBef>
                <a:spcPts val="600"/>
              </a:spcBef>
              <a:buSzPct val="100000"/>
              <a:buFont typeface="+mj-lt"/>
              <a:buAutoNum type="arabicPeriod"/>
            </a:pPr>
            <a:r>
              <a:rPr lang="en-GB" sz="1800" dirty="0"/>
              <a:t> Marketing and application</a:t>
            </a:r>
          </a:p>
          <a:p>
            <a:pPr marL="1039813" lvl="1" indent="-342900">
              <a:spcBef>
                <a:spcPts val="600"/>
              </a:spcBef>
              <a:buSzPct val="100000"/>
              <a:buFont typeface="+mj-lt"/>
              <a:buAutoNum type="arabicPeriod"/>
            </a:pPr>
            <a:endParaRPr lang="nl-NL" sz="1800" dirty="0"/>
          </a:p>
          <a:p>
            <a:pPr lvl="1"/>
            <a:endParaRPr lang="nl-NL" dirty="0"/>
          </a:p>
          <a:p>
            <a:endParaRPr lang="nl-NL" dirty="0"/>
          </a:p>
        </p:txBody>
      </p:sp>
      <p:pic>
        <p:nvPicPr>
          <p:cNvPr id="4" name="Graphic 3" descr="Microscope with chemical flasks">
            <a:extLst>
              <a:ext uri="{FF2B5EF4-FFF2-40B4-BE49-F238E27FC236}">
                <a16:creationId xmlns:a16="http://schemas.microsoft.com/office/drawing/2014/main" id="{75E4CFDF-B51D-99B7-903B-2E3F34702C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28335" y="667201"/>
            <a:ext cx="2506103" cy="2506103"/>
          </a:xfrm>
          <a:prstGeom prst="rect">
            <a:avLst/>
          </a:prstGeom>
        </p:spPr>
      </p:pic>
    </p:spTree>
    <p:extLst>
      <p:ext uri="{BB962C8B-B14F-4D97-AF65-F5344CB8AC3E}">
        <p14:creationId xmlns:p14="http://schemas.microsoft.com/office/powerpoint/2010/main" val="299848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Clr>
                <a:srgbClr val="FF0000"/>
              </a:buClr>
              <a:buSzPct val="100000"/>
              <a:buFont typeface="+mj-lt"/>
              <a:buAutoNum type="arabicPeriod"/>
            </a:pPr>
            <a:r>
              <a:rPr lang="en-GB" dirty="0">
                <a:solidFill>
                  <a:srgbClr val="FF0000"/>
                </a:solidFill>
              </a:rPr>
              <a:t>Background</a:t>
            </a:r>
          </a:p>
          <a:p>
            <a:pPr marL="457200" indent="-457200">
              <a:spcAft>
                <a:spcPts val="600"/>
              </a:spcAft>
              <a:buSzPct val="100000"/>
              <a:buFont typeface="+mj-lt"/>
              <a:buAutoNum type="arabicPeriod"/>
            </a:pPr>
            <a:r>
              <a:rPr lang="en-GB" dirty="0"/>
              <a:t>The Nagoya Protocol and other 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 of genetic resources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428490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EU Guidance Document: Storing            and collection management</a:t>
            </a:r>
          </a:p>
        </p:txBody>
      </p:sp>
      <p:sp>
        <p:nvSpPr>
          <p:cNvPr id="3" name="Text Placeholder 2"/>
          <p:cNvSpPr>
            <a:spLocks noGrp="1"/>
          </p:cNvSpPr>
          <p:nvPr>
            <p:ph type="body" sz="quarter" idx="10"/>
          </p:nvPr>
        </p:nvSpPr>
        <p:spPr>
          <a:xfrm>
            <a:off x="491642" y="1672541"/>
            <a:ext cx="8492250" cy="5295201"/>
          </a:xfrm>
        </p:spPr>
        <p:txBody>
          <a:bodyPr/>
          <a:lstStyle/>
          <a:p>
            <a:r>
              <a:rPr lang="en-GB" dirty="0"/>
              <a:t>Annex II, chapter 3: Storing and collection management</a:t>
            </a:r>
          </a:p>
          <a:p>
            <a:pPr lvl="1"/>
            <a:r>
              <a:rPr lang="en-GB" sz="1600" dirty="0"/>
              <a:t>Storing genetic resources in a public or private collection does </a:t>
            </a:r>
            <a:r>
              <a:rPr lang="en-GB" sz="1600" b="1" dirty="0"/>
              <a:t>not</a:t>
            </a:r>
            <a:r>
              <a:rPr lang="en-GB" sz="1600" dirty="0"/>
              <a:t> constitute utilisation in the sense of the EU ABS Regulation </a:t>
            </a:r>
          </a:p>
          <a:p>
            <a:pPr lvl="1"/>
            <a:r>
              <a:rPr lang="en-GB" sz="1600" dirty="0"/>
              <a:t>Verification the identity of genetic resources and assessing their health status and the presence of pathogens form an integral part of collection management and are </a:t>
            </a:r>
            <a:r>
              <a:rPr lang="en-GB" sz="1600" u="sng" dirty="0"/>
              <a:t>not</a:t>
            </a:r>
            <a:r>
              <a:rPr lang="en-GB" sz="1600" dirty="0"/>
              <a:t> considered to be utilisation in the meaning of the EU ABS Regulation</a:t>
            </a:r>
          </a:p>
          <a:p>
            <a:pPr lvl="1"/>
            <a:r>
              <a:rPr lang="en-GB" sz="1600" dirty="0"/>
              <a:t>General good practice of collection holders upon receiving material is to check if the original permits for collecting genetic resources allow supply to third-party users</a:t>
            </a:r>
          </a:p>
          <a:p>
            <a:pPr lvl="2">
              <a:buFont typeface="Wingdings" panose="05000000000000000000" pitchFamily="2" charset="2"/>
              <a:buChar char="Ø"/>
            </a:pPr>
            <a:r>
              <a:rPr lang="en-GB" sz="1600" i="1" dirty="0"/>
              <a:t>if so: make the information on the permits available for potential users and to supply it together with any material to the potential users</a:t>
            </a:r>
          </a:p>
        </p:txBody>
      </p:sp>
      <p:pic>
        <p:nvPicPr>
          <p:cNvPr id="6" name="Picture 5">
            <a:extLst>
              <a:ext uri="{FF2B5EF4-FFF2-40B4-BE49-F238E27FC236}">
                <a16:creationId xmlns:a16="http://schemas.microsoft.com/office/drawing/2014/main" id="{3A913137-EE08-4320-9F84-56C400632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817" y="192406"/>
            <a:ext cx="1906622" cy="1270585"/>
          </a:xfrm>
          <a:prstGeom prst="rect">
            <a:avLst/>
          </a:prstGeom>
        </p:spPr>
      </p:pic>
    </p:spTree>
    <p:extLst>
      <p:ext uri="{BB962C8B-B14F-4D97-AF65-F5344CB8AC3E}">
        <p14:creationId xmlns:p14="http://schemas.microsoft.com/office/powerpoint/2010/main" val="13564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8"/>
            <a:ext cx="8442796" cy="775685"/>
          </a:xfrm>
        </p:spPr>
        <p:txBody>
          <a:bodyPr/>
          <a:lstStyle/>
          <a:p>
            <a:r>
              <a:rPr lang="en-GB" sz="2400" dirty="0"/>
              <a:t>Case ‘Storing and collection management’</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1459302"/>
            <a:ext cx="8322819" cy="2916037"/>
          </a:xfrm>
          <a:prstGeom prst="rect">
            <a:avLst/>
          </a:prstGeom>
          <a:noFill/>
          <a:ln>
            <a:solidFill>
              <a:schemeClr val="bg2"/>
            </a:solidFill>
          </a:ln>
        </p:spPr>
        <p:txBody>
          <a:bodyPr wrap="square" lIns="180000" tIns="72000" rIns="180000" bIns="72000" rtlCol="0">
            <a:spAutoFit/>
          </a:bodyPr>
          <a:lstStyle/>
          <a:p>
            <a:pPr marL="0" lvl="1" indent="0">
              <a:buNone/>
            </a:pPr>
            <a:r>
              <a:rPr lang="en-GB" sz="2000" b="1" i="1" dirty="0">
                <a:solidFill>
                  <a:schemeClr val="bg2"/>
                </a:solidFill>
              </a:rPr>
              <a:t>Storage of pathogens pending a decision on their use in a vaccine </a:t>
            </a:r>
          </a:p>
          <a:p>
            <a:pPr marL="0" lvl="1" indent="0">
              <a:buNone/>
            </a:pPr>
            <a:endParaRPr lang="en-GB" sz="1400" b="1" i="1" dirty="0">
              <a:solidFill>
                <a:schemeClr val="bg2"/>
              </a:solidFill>
            </a:endParaRPr>
          </a:p>
          <a:p>
            <a:pPr marL="0" lvl="1" indent="0">
              <a:lnSpc>
                <a:spcPts val="2200"/>
              </a:lnSpc>
              <a:buNone/>
            </a:pPr>
            <a:r>
              <a:rPr lang="en-GB" i="1" dirty="0">
                <a:solidFill>
                  <a:schemeClr val="bg2"/>
                </a:solidFill>
              </a:rPr>
              <a:t>Different pathogens are isolated from hosts in various countries as part of global surveillance systems and considered from epidemiological analysis to be a potential public health threat. Initial analysis does not make it clear which, if any, of the isolates will be needed for vaccine development. However, the threat is considered sufficiently great that preparation of vaccines and diagnostics is requested by WHO and by individual governments around the world. Therefore, these pathogens are collected and stored in an already existing collection, as well as exchanged with other collections. </a:t>
            </a:r>
          </a:p>
        </p:txBody>
      </p:sp>
      <p:pic>
        <p:nvPicPr>
          <p:cNvPr id="5" name="Picture 4">
            <a:extLst>
              <a:ext uri="{FF2B5EF4-FFF2-40B4-BE49-F238E27FC236}">
                <a16:creationId xmlns:a16="http://schemas.microsoft.com/office/drawing/2014/main" id="{040FD405-91F9-F0D3-445C-0D04B2742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106" y="68308"/>
            <a:ext cx="1525810" cy="1010849"/>
          </a:xfrm>
          <a:prstGeom prst="rect">
            <a:avLst/>
          </a:prstGeom>
        </p:spPr>
      </p:pic>
      <p:sp>
        <p:nvSpPr>
          <p:cNvPr id="6" name="TextBox 5">
            <a:extLst>
              <a:ext uri="{FF2B5EF4-FFF2-40B4-BE49-F238E27FC236}">
                <a16:creationId xmlns:a16="http://schemas.microsoft.com/office/drawing/2014/main" id="{DC6D3D12-7FCA-8F03-B46E-D1FA9A330268}"/>
              </a:ext>
            </a:extLst>
          </p:cNvPr>
          <p:cNvSpPr txBox="1"/>
          <p:nvPr/>
        </p:nvSpPr>
        <p:spPr>
          <a:xfrm>
            <a:off x="541100" y="4666622"/>
            <a:ext cx="8322816" cy="1376513"/>
          </a:xfrm>
          <a:prstGeom prst="rect">
            <a:avLst/>
          </a:prstGeom>
          <a:noFill/>
          <a:ln>
            <a:solidFill>
              <a:schemeClr val="bg2"/>
            </a:solidFill>
          </a:ln>
        </p:spPr>
        <p:txBody>
          <a:bodyPr wrap="square" lIns="180000" tIns="72000" rIns="180000" bIns="72000" rtlCol="0">
            <a:spAutoFit/>
          </a:bodyPr>
          <a:lstStyle/>
          <a:p>
            <a:pPr lvl="1" indent="-457200">
              <a:buAutoNum type="arabicPeriod"/>
            </a:pPr>
            <a:r>
              <a:rPr lang="en-GB" sz="2000" b="1" i="1" dirty="0">
                <a:solidFill>
                  <a:schemeClr val="bg2"/>
                </a:solidFill>
              </a:rPr>
              <a:t>Is the storage of pathogens ‘utilization’ in the meaning of the EU ABS Regulation?</a:t>
            </a:r>
          </a:p>
          <a:p>
            <a:pPr lvl="1" indent="-457200">
              <a:buFontTx/>
              <a:buAutoNum type="arabicPeriod"/>
            </a:pPr>
            <a:r>
              <a:rPr lang="en-GB" sz="2000" b="1" i="1" dirty="0">
                <a:solidFill>
                  <a:schemeClr val="bg2"/>
                </a:solidFill>
              </a:rPr>
              <a:t>Is the development of vaccines on the basis of these stored pathogens ‘utilization’ in the meaning of the EU ABS Regulation?</a:t>
            </a:r>
          </a:p>
        </p:txBody>
      </p:sp>
    </p:spTree>
    <p:extLst>
      <p:ext uri="{BB962C8B-B14F-4D97-AF65-F5344CB8AC3E}">
        <p14:creationId xmlns:p14="http://schemas.microsoft.com/office/powerpoint/2010/main" val="11474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5"/>
            <a:ext cx="8442796" cy="791650"/>
          </a:xfrm>
        </p:spPr>
        <p:txBody>
          <a:bodyPr/>
          <a:lstStyle/>
          <a:p>
            <a:r>
              <a:rPr lang="en-GB" sz="2400" dirty="0"/>
              <a:t>Case ‘Storing and collection management’</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1673207"/>
            <a:ext cx="8322818" cy="2168139"/>
          </a:xfrm>
          <a:prstGeom prst="rect">
            <a:avLst/>
          </a:prstGeom>
          <a:noFill/>
          <a:ln>
            <a:solidFill>
              <a:schemeClr val="bg2"/>
            </a:solidFill>
          </a:ln>
        </p:spPr>
        <p:txBody>
          <a:bodyPr wrap="square" lIns="180000" tIns="72000" rIns="180000" bIns="72000" rtlCol="0">
            <a:spAutoFit/>
          </a:bodyPr>
          <a:lstStyle/>
          <a:p>
            <a:pPr marL="0" lvl="1" indent="0">
              <a:buNone/>
            </a:pPr>
            <a:r>
              <a:rPr lang="en-GB" sz="2200" b="1" i="1" dirty="0">
                <a:solidFill>
                  <a:schemeClr val="bg2"/>
                </a:solidFill>
              </a:rPr>
              <a:t>Storage of pathogens pending a decision on their use in a vaccine </a:t>
            </a:r>
          </a:p>
          <a:p>
            <a:pPr marL="0" lvl="1" indent="0">
              <a:buNone/>
            </a:pPr>
            <a:endParaRPr lang="en-GB" sz="1400" b="1" i="1" dirty="0">
              <a:solidFill>
                <a:schemeClr val="bg2"/>
              </a:solidFill>
            </a:endParaRPr>
          </a:p>
          <a:p>
            <a:pPr marL="0" lvl="1" indent="0">
              <a:lnSpc>
                <a:spcPts val="1900"/>
              </a:lnSpc>
              <a:buNone/>
            </a:pPr>
            <a:r>
              <a:rPr lang="en-GB" sz="2000" i="1" dirty="0">
                <a:solidFill>
                  <a:schemeClr val="bg2"/>
                </a:solidFill>
              </a:rPr>
              <a:t>Building up a collection of pathogens with the aim to use them in case of further needs is not considered to constitute utilisation in the meaning of the EU ABS Regulation. However, if at a later stage the vaccine candidates are used to develop a vaccine, this is research and development on the genetic or biochemical composition of the genetic resource and such activity would fall within the scope of the EU ABS Regulation. </a:t>
            </a:r>
          </a:p>
        </p:txBody>
      </p:sp>
      <p:sp>
        <p:nvSpPr>
          <p:cNvPr id="7" name="TextBox 6">
            <a:extLst>
              <a:ext uri="{FF2B5EF4-FFF2-40B4-BE49-F238E27FC236}">
                <a16:creationId xmlns:a16="http://schemas.microsoft.com/office/drawing/2014/main" id="{5FA493C2-82D1-9377-6B3B-EA8F8AA67424}"/>
              </a:ext>
            </a:extLst>
          </p:cNvPr>
          <p:cNvSpPr txBox="1"/>
          <p:nvPr/>
        </p:nvSpPr>
        <p:spPr>
          <a:xfrm>
            <a:off x="611587" y="4364465"/>
            <a:ext cx="8252327" cy="1684289"/>
          </a:xfrm>
          <a:prstGeom prst="rect">
            <a:avLst/>
          </a:prstGeom>
          <a:noFill/>
          <a:ln>
            <a:solidFill>
              <a:schemeClr val="bg2"/>
            </a:solidFill>
          </a:ln>
        </p:spPr>
        <p:txBody>
          <a:bodyPr wrap="square" lIns="180000" tIns="72000" rIns="180000" bIns="72000" rtlCol="0">
            <a:spAutoFit/>
          </a:bodyPr>
          <a:lstStyle/>
          <a:p>
            <a:pPr lvl="1" indent="-457200">
              <a:buAutoNum type="arabicPeriod"/>
            </a:pPr>
            <a:r>
              <a:rPr lang="en-GB" sz="2000" b="1" i="1" dirty="0">
                <a:solidFill>
                  <a:schemeClr val="bg2"/>
                </a:solidFill>
              </a:rPr>
              <a:t>So, the storage of pathogens is no ‘utilization’ in the meaning of the EU ABS Regulation</a:t>
            </a:r>
          </a:p>
          <a:p>
            <a:pPr lvl="1" indent="-457200">
              <a:buFontTx/>
              <a:buAutoNum type="arabicPeriod"/>
            </a:pPr>
            <a:r>
              <a:rPr lang="en-GB" sz="2000" b="1" i="1" dirty="0">
                <a:solidFill>
                  <a:schemeClr val="bg2"/>
                </a:solidFill>
              </a:rPr>
              <a:t>The development of vaccines on the basis of these stored pathogens, on the other hand, is ‘utilization’ in the meaning of the EU ABS Regulation</a:t>
            </a:r>
          </a:p>
        </p:txBody>
      </p:sp>
      <p:pic>
        <p:nvPicPr>
          <p:cNvPr id="3" name="Picture 2">
            <a:extLst>
              <a:ext uri="{FF2B5EF4-FFF2-40B4-BE49-F238E27FC236}">
                <a16:creationId xmlns:a16="http://schemas.microsoft.com/office/drawing/2014/main" id="{98E5A931-AA1F-36C8-65F7-C7845476A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106" y="68308"/>
            <a:ext cx="1525810" cy="1010849"/>
          </a:xfrm>
          <a:prstGeom prst="rect">
            <a:avLst/>
          </a:prstGeom>
        </p:spPr>
      </p:pic>
    </p:spTree>
    <p:extLst>
      <p:ext uri="{BB962C8B-B14F-4D97-AF65-F5344CB8AC3E}">
        <p14:creationId xmlns:p14="http://schemas.microsoft.com/office/powerpoint/2010/main" val="4262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EU Guidance Document: </a:t>
            </a:r>
            <a:br>
              <a:rPr lang="en-GB" dirty="0"/>
            </a:br>
            <a:r>
              <a:rPr lang="en-GB" dirty="0"/>
              <a:t>Genetic resources as tools</a:t>
            </a:r>
          </a:p>
        </p:txBody>
      </p:sp>
      <p:sp>
        <p:nvSpPr>
          <p:cNvPr id="3" name="Text Placeholder 2"/>
          <p:cNvSpPr>
            <a:spLocks noGrp="1"/>
          </p:cNvSpPr>
          <p:nvPr>
            <p:ph type="body" sz="quarter" idx="10"/>
          </p:nvPr>
        </p:nvSpPr>
        <p:spPr>
          <a:xfrm>
            <a:off x="764805" y="2314360"/>
            <a:ext cx="7614390" cy="3501553"/>
          </a:xfrm>
        </p:spPr>
        <p:txBody>
          <a:bodyPr/>
          <a:lstStyle/>
          <a:p>
            <a:r>
              <a:rPr lang="en-GB" dirty="0"/>
              <a:t>Annex II, section 7.1: Using genetic resources as testing or reference tools</a:t>
            </a:r>
          </a:p>
          <a:p>
            <a:pPr lvl="1"/>
            <a:r>
              <a:rPr lang="en-US" sz="1600" dirty="0"/>
              <a:t>The application of genetic resources as testing or reference tools is </a:t>
            </a:r>
            <a:r>
              <a:rPr lang="en-US" sz="1600" b="1" dirty="0"/>
              <a:t>not</a:t>
            </a:r>
            <a:r>
              <a:rPr lang="en-US" sz="1600" dirty="0"/>
              <a:t> considered to constitute utilisation in the meaning of the EU ABS Regulation. </a:t>
            </a:r>
          </a:p>
          <a:p>
            <a:pPr lvl="1"/>
            <a:r>
              <a:rPr lang="en-US" sz="1600" dirty="0"/>
              <a:t>This is because at that stage the material is not the object of the research in itself but only serves to confirm or verify the desired features of other products developed or under development.</a:t>
            </a:r>
          </a:p>
        </p:txBody>
      </p:sp>
      <p:pic>
        <p:nvPicPr>
          <p:cNvPr id="6" name="Picture 5" descr="A drop of liquid over test tubes&#10;&#10;Description automatically generated">
            <a:extLst>
              <a:ext uri="{FF2B5EF4-FFF2-40B4-BE49-F238E27FC236}">
                <a16:creationId xmlns:a16="http://schemas.microsoft.com/office/drawing/2014/main" id="{8472BE78-018B-C89A-9BE1-F196D7575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2905" y="200667"/>
            <a:ext cx="2301533" cy="1523567"/>
          </a:xfrm>
          <a:prstGeom prst="rect">
            <a:avLst/>
          </a:prstGeom>
        </p:spPr>
      </p:pic>
    </p:spTree>
    <p:extLst>
      <p:ext uri="{BB962C8B-B14F-4D97-AF65-F5344CB8AC3E}">
        <p14:creationId xmlns:p14="http://schemas.microsoft.com/office/powerpoint/2010/main" val="265042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6"/>
            <a:ext cx="8442796" cy="791650"/>
          </a:xfrm>
        </p:spPr>
        <p:txBody>
          <a:bodyPr/>
          <a:lstStyle/>
          <a:p>
            <a:r>
              <a:rPr lang="en-GB" dirty="0"/>
              <a:t>Case ‘Genetic resources as tools’</a:t>
            </a:r>
          </a:p>
        </p:txBody>
      </p:sp>
      <p:sp>
        <p:nvSpPr>
          <p:cNvPr id="4" name="TextBox 3">
            <a:extLst>
              <a:ext uri="{FF2B5EF4-FFF2-40B4-BE49-F238E27FC236}">
                <a16:creationId xmlns:a16="http://schemas.microsoft.com/office/drawing/2014/main" id="{7FC3FA45-1CB0-40CF-BFE6-C9BF27DBEBDC}"/>
              </a:ext>
            </a:extLst>
          </p:cNvPr>
          <p:cNvSpPr txBox="1"/>
          <p:nvPr/>
        </p:nvSpPr>
        <p:spPr>
          <a:xfrm>
            <a:off x="557572" y="2688712"/>
            <a:ext cx="8265153" cy="1561178"/>
          </a:xfrm>
          <a:prstGeom prst="rect">
            <a:avLst/>
          </a:prstGeom>
          <a:noFill/>
          <a:ln>
            <a:solidFill>
              <a:schemeClr val="bg2"/>
            </a:solidFill>
          </a:ln>
        </p:spPr>
        <p:txBody>
          <a:bodyPr wrap="square" lIns="180000" tIns="72000" rIns="180000" bIns="72000" rtlCol="0">
            <a:spAutoFit/>
          </a:bodyPr>
          <a:lstStyle/>
          <a:p>
            <a:pPr marL="0" lvl="1" indent="0">
              <a:buNone/>
            </a:pPr>
            <a:r>
              <a:rPr lang="en-US" sz="2000" b="1" i="1" dirty="0">
                <a:solidFill>
                  <a:schemeClr val="bg2"/>
                </a:solidFill>
              </a:rPr>
              <a:t>Use of animals in animal test models</a:t>
            </a:r>
          </a:p>
          <a:p>
            <a:pPr marL="0" lvl="1" indent="0">
              <a:buNone/>
            </a:pPr>
            <a:endParaRPr lang="en-GB" i="1" dirty="0">
              <a:solidFill>
                <a:schemeClr val="bg2"/>
              </a:solidFill>
            </a:endParaRPr>
          </a:p>
          <a:p>
            <a:pPr marL="0" lvl="1" indent="0">
              <a:buNone/>
            </a:pPr>
            <a:r>
              <a:rPr lang="en-US" i="1" dirty="0">
                <a:solidFill>
                  <a:schemeClr val="bg2"/>
                </a:solidFill>
              </a:rPr>
              <a:t>The efficacy of a chemically synthesised compound is tested in an animal test model in an EU country. The animal test model involves rats that show a certain type of cancer. </a:t>
            </a:r>
            <a:endParaRPr lang="en-GB" i="1" dirty="0">
              <a:solidFill>
                <a:schemeClr val="bg2"/>
              </a:solidFill>
            </a:endParaRPr>
          </a:p>
        </p:txBody>
      </p:sp>
      <p:sp>
        <p:nvSpPr>
          <p:cNvPr id="3" name="TextBox 2">
            <a:extLst>
              <a:ext uri="{FF2B5EF4-FFF2-40B4-BE49-F238E27FC236}">
                <a16:creationId xmlns:a16="http://schemas.microsoft.com/office/drawing/2014/main" id="{2B117CDF-9E61-76E3-BE47-119DA0CE5C20}"/>
              </a:ext>
            </a:extLst>
          </p:cNvPr>
          <p:cNvSpPr txBox="1"/>
          <p:nvPr/>
        </p:nvSpPr>
        <p:spPr>
          <a:xfrm>
            <a:off x="541096" y="4769495"/>
            <a:ext cx="8265152" cy="453183"/>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Is this ‘utilization’ in the meaning of the EU ABS Regulation</a:t>
            </a:r>
            <a:r>
              <a:rPr lang="en-US" sz="2000" b="1" i="1" dirty="0">
                <a:solidFill>
                  <a:schemeClr val="bg2"/>
                </a:solidFill>
              </a:rPr>
              <a:t>?</a:t>
            </a:r>
          </a:p>
        </p:txBody>
      </p:sp>
      <p:pic>
        <p:nvPicPr>
          <p:cNvPr id="5" name="Picture 4">
            <a:extLst>
              <a:ext uri="{FF2B5EF4-FFF2-40B4-BE49-F238E27FC236}">
                <a16:creationId xmlns:a16="http://schemas.microsoft.com/office/drawing/2014/main" id="{1034C9DE-8994-A0C3-C5B9-D2932A0D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339" y="1144760"/>
            <a:ext cx="1868909" cy="1216808"/>
          </a:xfrm>
          <a:prstGeom prst="rect">
            <a:avLst/>
          </a:prstGeom>
        </p:spPr>
      </p:pic>
    </p:spTree>
    <p:extLst>
      <p:ext uri="{BB962C8B-B14F-4D97-AF65-F5344CB8AC3E}">
        <p14:creationId xmlns:p14="http://schemas.microsoft.com/office/powerpoint/2010/main" val="12507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6"/>
            <a:ext cx="8442796" cy="813614"/>
          </a:xfrm>
        </p:spPr>
        <p:txBody>
          <a:bodyPr/>
          <a:lstStyle/>
          <a:p>
            <a:r>
              <a:rPr lang="en-GB" dirty="0"/>
              <a:t>Case ‘Genetic resources as tools’</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2520795"/>
            <a:ext cx="8442796" cy="2392175"/>
          </a:xfrm>
          <a:prstGeom prst="rect">
            <a:avLst/>
          </a:prstGeom>
          <a:noFill/>
          <a:ln>
            <a:solidFill>
              <a:schemeClr val="bg2"/>
            </a:solidFill>
          </a:ln>
        </p:spPr>
        <p:txBody>
          <a:bodyPr wrap="square" lIns="180000" tIns="72000" rIns="180000" bIns="72000" rtlCol="0">
            <a:spAutoFit/>
          </a:bodyPr>
          <a:lstStyle/>
          <a:p>
            <a:pPr marL="0" lvl="1" indent="0">
              <a:buNone/>
            </a:pPr>
            <a:r>
              <a:rPr lang="en-US" sz="2400" b="1" i="1" dirty="0">
                <a:solidFill>
                  <a:schemeClr val="bg2"/>
                </a:solidFill>
              </a:rPr>
              <a:t>Investigation of function of genes: established introduced species</a:t>
            </a:r>
          </a:p>
          <a:p>
            <a:pPr marL="0" lvl="1" indent="0">
              <a:buNone/>
            </a:pPr>
            <a:endParaRPr lang="en-GB" i="1" dirty="0">
              <a:solidFill>
                <a:schemeClr val="bg2"/>
              </a:solidFill>
            </a:endParaRPr>
          </a:p>
          <a:p>
            <a:pPr marL="0" lvl="1" indent="0">
              <a:buNone/>
            </a:pPr>
            <a:r>
              <a:rPr lang="en-US" sz="2000" i="1" dirty="0">
                <a:solidFill>
                  <a:schemeClr val="bg2"/>
                </a:solidFill>
              </a:rPr>
              <a:t>The rats are used as tools for research and development. Research and development is not carried out on the rats. Therefore, the use of the rats to test the compound does not constitute utilisation of genetic resources in the meaning of the EU ABS Regulation.</a:t>
            </a:r>
          </a:p>
        </p:txBody>
      </p:sp>
      <p:sp>
        <p:nvSpPr>
          <p:cNvPr id="7" name="TextBox 6">
            <a:extLst>
              <a:ext uri="{FF2B5EF4-FFF2-40B4-BE49-F238E27FC236}">
                <a16:creationId xmlns:a16="http://schemas.microsoft.com/office/drawing/2014/main" id="{DB1DD767-A937-F6AE-0FAA-AAD4DDE5EAFC}"/>
              </a:ext>
            </a:extLst>
          </p:cNvPr>
          <p:cNvSpPr txBox="1"/>
          <p:nvPr/>
        </p:nvSpPr>
        <p:spPr>
          <a:xfrm>
            <a:off x="541096" y="5335166"/>
            <a:ext cx="8350242" cy="453183"/>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So, this activity is no ‘utilization’ in the meaning of the EU ABS Regulation</a:t>
            </a:r>
          </a:p>
        </p:txBody>
      </p:sp>
      <p:pic>
        <p:nvPicPr>
          <p:cNvPr id="5" name="Picture 4">
            <a:extLst>
              <a:ext uri="{FF2B5EF4-FFF2-40B4-BE49-F238E27FC236}">
                <a16:creationId xmlns:a16="http://schemas.microsoft.com/office/drawing/2014/main" id="{4F0472BE-BD2A-0472-2F68-E13197105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339" y="1144760"/>
            <a:ext cx="1868909" cy="1216808"/>
          </a:xfrm>
          <a:prstGeom prst="rect">
            <a:avLst/>
          </a:prstGeom>
        </p:spPr>
      </p:pic>
    </p:spTree>
    <p:extLst>
      <p:ext uri="{BB962C8B-B14F-4D97-AF65-F5344CB8AC3E}">
        <p14:creationId xmlns:p14="http://schemas.microsoft.com/office/powerpoint/2010/main" val="40354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sz="2800" dirty="0"/>
              <a:t>EU Guidance Document: Biofactory</a:t>
            </a:r>
          </a:p>
        </p:txBody>
      </p:sp>
      <p:sp>
        <p:nvSpPr>
          <p:cNvPr id="3" name="Text Placeholder 2"/>
          <p:cNvSpPr>
            <a:spLocks noGrp="1"/>
          </p:cNvSpPr>
          <p:nvPr>
            <p:ph type="body" sz="quarter" idx="10"/>
          </p:nvPr>
        </p:nvSpPr>
        <p:spPr>
          <a:xfrm>
            <a:off x="491642" y="1466595"/>
            <a:ext cx="8492250" cy="5295201"/>
          </a:xfrm>
        </p:spPr>
        <p:txBody>
          <a:bodyPr/>
          <a:lstStyle/>
          <a:p>
            <a:r>
              <a:rPr lang="en-GB" dirty="0"/>
              <a:t>Annex II, section 7.4: Biofactory</a:t>
            </a:r>
          </a:p>
          <a:p>
            <a:pPr lvl="1"/>
            <a:r>
              <a:rPr lang="en-US" sz="1600" dirty="0"/>
              <a:t>Genetic resources may be exploited to produce active compounds, which are subsequently extracted. </a:t>
            </a:r>
          </a:p>
          <a:p>
            <a:pPr lvl="1"/>
            <a:r>
              <a:rPr lang="en-US" sz="1600" dirty="0"/>
              <a:t>This use of a genetic resource as a biofactory does not amount to utilisation in the meaning of the EU ABS Regulation, since it does not involve research and development on the genetic and/or biochemical composition of this genetic resource. </a:t>
            </a:r>
          </a:p>
          <a:p>
            <a:pPr lvl="1"/>
            <a:r>
              <a:rPr lang="en-US" sz="1600" dirty="0"/>
              <a:t>However, if it is combined with research and development on the genetic and/or biochemical composition of that genetic resource, e.g. to discover specific genetic and/or biochemical functions that may optimise compound production, this research would qualify as utilisation in the meaning of the EU ABS Regulation.</a:t>
            </a:r>
            <a:endParaRPr lang="en-GB" sz="1600" dirty="0"/>
          </a:p>
        </p:txBody>
      </p:sp>
      <p:pic>
        <p:nvPicPr>
          <p:cNvPr id="10" name="Picture 9" descr="A person in a lab coat working in a laboratory&#10;&#10;Description automatically generated">
            <a:extLst>
              <a:ext uri="{FF2B5EF4-FFF2-40B4-BE49-F238E27FC236}">
                <a16:creationId xmlns:a16="http://schemas.microsoft.com/office/drawing/2014/main" id="{546F099B-74A0-B155-8C56-AB4894B5D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807" y="96204"/>
            <a:ext cx="2055085" cy="1370391"/>
          </a:xfrm>
          <a:prstGeom prst="rect">
            <a:avLst/>
          </a:prstGeom>
        </p:spPr>
      </p:pic>
    </p:spTree>
    <p:extLst>
      <p:ext uri="{BB962C8B-B14F-4D97-AF65-F5344CB8AC3E}">
        <p14:creationId xmlns:p14="http://schemas.microsoft.com/office/powerpoint/2010/main" val="469378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8"/>
            <a:ext cx="8442796" cy="775685"/>
          </a:xfrm>
        </p:spPr>
        <p:txBody>
          <a:bodyPr/>
          <a:lstStyle/>
          <a:p>
            <a:r>
              <a:rPr lang="en-GB" sz="2400" dirty="0"/>
              <a:t>Case ‘Biofactory’</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1459302"/>
            <a:ext cx="8322819" cy="2351779"/>
          </a:xfrm>
          <a:prstGeom prst="rect">
            <a:avLst/>
          </a:prstGeom>
          <a:noFill/>
          <a:ln>
            <a:solidFill>
              <a:schemeClr val="bg2"/>
            </a:solidFill>
          </a:ln>
        </p:spPr>
        <p:txBody>
          <a:bodyPr wrap="square" lIns="180000" tIns="72000" rIns="180000" bIns="72000" rtlCol="0">
            <a:spAutoFit/>
          </a:bodyPr>
          <a:lstStyle/>
          <a:p>
            <a:pPr marL="0" lvl="1" indent="0">
              <a:buNone/>
            </a:pPr>
            <a:r>
              <a:rPr lang="en-GB" sz="2000" b="1" i="1" dirty="0">
                <a:solidFill>
                  <a:schemeClr val="bg2"/>
                </a:solidFill>
              </a:rPr>
              <a:t>Use and engineering of animal cells for vaccine manufacturing </a:t>
            </a:r>
          </a:p>
          <a:p>
            <a:pPr marL="0" lvl="1" indent="0">
              <a:buNone/>
            </a:pPr>
            <a:endParaRPr lang="en-GB" sz="1400" b="1" i="1" dirty="0">
              <a:solidFill>
                <a:schemeClr val="bg2"/>
              </a:solidFill>
            </a:endParaRPr>
          </a:p>
          <a:p>
            <a:pPr marL="342900" lvl="1" indent="-342900">
              <a:lnSpc>
                <a:spcPts val="2200"/>
              </a:lnSpc>
              <a:buAutoNum type="arabicPeriod"/>
            </a:pPr>
            <a:r>
              <a:rPr lang="en-US" i="1" dirty="0">
                <a:solidFill>
                  <a:schemeClr val="bg2"/>
                </a:solidFill>
              </a:rPr>
              <a:t>Animal cells are imported for use in an established manufacturing process for virus vaccines.</a:t>
            </a:r>
          </a:p>
          <a:p>
            <a:pPr marL="342900" lvl="1" indent="-342900">
              <a:lnSpc>
                <a:spcPts val="2200"/>
              </a:lnSpc>
              <a:buAutoNum type="arabicPeriod"/>
            </a:pPr>
            <a:endParaRPr lang="en-US" i="1" dirty="0">
              <a:solidFill>
                <a:schemeClr val="bg2"/>
              </a:solidFill>
            </a:endParaRPr>
          </a:p>
          <a:p>
            <a:pPr marL="342900" lvl="1" indent="-342900">
              <a:lnSpc>
                <a:spcPts val="2200"/>
              </a:lnSpc>
              <a:buAutoNum type="arabicPeriod"/>
            </a:pPr>
            <a:r>
              <a:rPr lang="en-US" i="1" dirty="0">
                <a:solidFill>
                  <a:schemeClr val="bg2"/>
                </a:solidFill>
              </a:rPr>
              <a:t>Animal cells are imported in order to develop a new manufacturing process for influenza vaccines and then engineered for high growth properties.</a:t>
            </a:r>
          </a:p>
          <a:p>
            <a:pPr marL="342900" lvl="1" indent="-342900">
              <a:lnSpc>
                <a:spcPts val="2200"/>
              </a:lnSpc>
              <a:buAutoNum type="arabicPeriod"/>
            </a:pPr>
            <a:endParaRPr lang="en-GB" i="1" dirty="0">
              <a:solidFill>
                <a:schemeClr val="bg2"/>
              </a:solidFill>
            </a:endParaRPr>
          </a:p>
        </p:txBody>
      </p:sp>
      <p:sp>
        <p:nvSpPr>
          <p:cNvPr id="6" name="TextBox 5">
            <a:extLst>
              <a:ext uri="{FF2B5EF4-FFF2-40B4-BE49-F238E27FC236}">
                <a16:creationId xmlns:a16="http://schemas.microsoft.com/office/drawing/2014/main" id="{DC6D3D12-7FCA-8F03-B46E-D1FA9A330268}"/>
              </a:ext>
            </a:extLst>
          </p:cNvPr>
          <p:cNvSpPr txBox="1"/>
          <p:nvPr/>
        </p:nvSpPr>
        <p:spPr>
          <a:xfrm>
            <a:off x="541099" y="4278120"/>
            <a:ext cx="8322816" cy="1684289"/>
          </a:xfrm>
          <a:prstGeom prst="rect">
            <a:avLst/>
          </a:prstGeom>
          <a:noFill/>
          <a:ln>
            <a:solidFill>
              <a:schemeClr val="bg2"/>
            </a:solidFill>
          </a:ln>
        </p:spPr>
        <p:txBody>
          <a:bodyPr wrap="square" lIns="180000" tIns="72000" rIns="180000" bIns="72000" rtlCol="0">
            <a:spAutoFit/>
          </a:bodyPr>
          <a:lstStyle/>
          <a:p>
            <a:pPr lvl="1" indent="-457200">
              <a:buAutoNum type="arabicPeriod"/>
            </a:pPr>
            <a:r>
              <a:rPr lang="en-GB" sz="2000" b="1" i="1" dirty="0">
                <a:solidFill>
                  <a:schemeClr val="bg2"/>
                </a:solidFill>
              </a:rPr>
              <a:t>Is the use of animal cells </a:t>
            </a:r>
            <a:r>
              <a:rPr lang="en-US" sz="2000" b="1" i="1" dirty="0">
                <a:solidFill>
                  <a:schemeClr val="bg2"/>
                </a:solidFill>
              </a:rPr>
              <a:t>in an established manufacturing process for virus vaccines </a:t>
            </a:r>
            <a:r>
              <a:rPr lang="en-GB" sz="2000" b="1" i="1" dirty="0">
                <a:solidFill>
                  <a:schemeClr val="bg2"/>
                </a:solidFill>
              </a:rPr>
              <a:t>‘utilization’ in the meaning of the EU ABS Regulation?</a:t>
            </a:r>
          </a:p>
          <a:p>
            <a:pPr lvl="1" indent="-457200">
              <a:buAutoNum type="arabicPeriod"/>
            </a:pPr>
            <a:endParaRPr lang="en-GB" sz="2000" b="1" i="1" dirty="0">
              <a:solidFill>
                <a:schemeClr val="bg2"/>
              </a:solidFill>
            </a:endParaRPr>
          </a:p>
          <a:p>
            <a:pPr lvl="1" indent="-457200">
              <a:buFontTx/>
              <a:buAutoNum type="arabicPeriod"/>
            </a:pPr>
            <a:r>
              <a:rPr lang="en-GB" sz="2000" b="1" i="1" dirty="0">
                <a:solidFill>
                  <a:schemeClr val="bg2"/>
                </a:solidFill>
              </a:rPr>
              <a:t>Is the engineering of animal cells for high growth properties ‘utilization’ in the meaning of the EU ABS Regulation?</a:t>
            </a:r>
          </a:p>
        </p:txBody>
      </p:sp>
      <p:pic>
        <p:nvPicPr>
          <p:cNvPr id="3" name="Picture 2" descr="A close-up of a syringe and a vial&#10;&#10;Description automatically generated">
            <a:extLst>
              <a:ext uri="{FF2B5EF4-FFF2-40B4-BE49-F238E27FC236}">
                <a16:creationId xmlns:a16="http://schemas.microsoft.com/office/drawing/2014/main" id="{37CBA6EF-4AEB-2EDB-6ED2-29E76D91A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356" y="64120"/>
            <a:ext cx="1830559" cy="1212745"/>
          </a:xfrm>
          <a:prstGeom prst="rect">
            <a:avLst/>
          </a:prstGeom>
        </p:spPr>
      </p:pic>
    </p:spTree>
    <p:extLst>
      <p:ext uri="{BB962C8B-B14F-4D97-AF65-F5344CB8AC3E}">
        <p14:creationId xmlns:p14="http://schemas.microsoft.com/office/powerpoint/2010/main" val="192920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5"/>
            <a:ext cx="8442796" cy="791650"/>
          </a:xfrm>
        </p:spPr>
        <p:txBody>
          <a:bodyPr/>
          <a:lstStyle/>
          <a:p>
            <a:r>
              <a:rPr lang="en-GB" sz="2400" dirty="0"/>
              <a:t>Case ‘Biofactory’</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1500524"/>
            <a:ext cx="8322818" cy="2442574"/>
          </a:xfrm>
          <a:prstGeom prst="rect">
            <a:avLst/>
          </a:prstGeom>
          <a:noFill/>
          <a:ln>
            <a:solidFill>
              <a:schemeClr val="bg2"/>
            </a:solidFill>
          </a:ln>
        </p:spPr>
        <p:txBody>
          <a:bodyPr wrap="square" lIns="180000" tIns="72000" rIns="180000" bIns="72000" rtlCol="0">
            <a:spAutoFit/>
          </a:bodyPr>
          <a:lstStyle/>
          <a:p>
            <a:pPr marL="0" lvl="1" indent="0">
              <a:buNone/>
            </a:pPr>
            <a:r>
              <a:rPr lang="en-GB" sz="2400" b="1" i="1" dirty="0">
                <a:solidFill>
                  <a:schemeClr val="bg2"/>
                </a:solidFill>
              </a:rPr>
              <a:t>Use and engineering of animal cells for vaccine manufacturing </a:t>
            </a:r>
          </a:p>
          <a:p>
            <a:pPr marL="0" lvl="1" indent="0">
              <a:buNone/>
            </a:pPr>
            <a:endParaRPr lang="en-GB" sz="1400" b="1" i="1" dirty="0">
              <a:solidFill>
                <a:schemeClr val="bg2"/>
              </a:solidFill>
            </a:endParaRPr>
          </a:p>
          <a:p>
            <a:pPr lvl="1" indent="-457200">
              <a:lnSpc>
                <a:spcPts val="1900"/>
              </a:lnSpc>
              <a:buAutoNum type="arabicPeriod"/>
            </a:pPr>
            <a:r>
              <a:rPr lang="en-US" sz="2000" i="1" dirty="0">
                <a:solidFill>
                  <a:schemeClr val="bg2"/>
                </a:solidFill>
              </a:rPr>
              <a:t>As long as no research and development is performed on the animal cells, the use in an established manufacturing process for virus vaccines does not constitute utilisation in the meaning of the EU ABS Regulation.</a:t>
            </a:r>
          </a:p>
          <a:p>
            <a:pPr lvl="1" indent="-457200">
              <a:lnSpc>
                <a:spcPts val="1900"/>
              </a:lnSpc>
              <a:buAutoNum type="arabicPeriod"/>
            </a:pPr>
            <a:endParaRPr lang="en-US" sz="2000" i="1" dirty="0">
              <a:solidFill>
                <a:schemeClr val="bg2"/>
              </a:solidFill>
            </a:endParaRPr>
          </a:p>
          <a:p>
            <a:pPr lvl="1" indent="-457200">
              <a:lnSpc>
                <a:spcPts val="1900"/>
              </a:lnSpc>
              <a:buAutoNum type="arabicPeriod"/>
            </a:pPr>
            <a:r>
              <a:rPr lang="en-US" sz="2000" i="1" dirty="0">
                <a:solidFill>
                  <a:schemeClr val="bg2"/>
                </a:solidFill>
              </a:rPr>
              <a:t>When animal cells are developed for high growth properties this activity can be considered as being utilisation in the meaning of the EU ABS Regulation.</a:t>
            </a:r>
            <a:endParaRPr lang="en-GB" sz="2000" i="1" dirty="0">
              <a:solidFill>
                <a:schemeClr val="bg2"/>
              </a:solidFill>
            </a:endParaRPr>
          </a:p>
        </p:txBody>
      </p:sp>
      <p:sp>
        <p:nvSpPr>
          <p:cNvPr id="7" name="TextBox 6">
            <a:extLst>
              <a:ext uri="{FF2B5EF4-FFF2-40B4-BE49-F238E27FC236}">
                <a16:creationId xmlns:a16="http://schemas.microsoft.com/office/drawing/2014/main" id="{5FA493C2-82D1-9377-6B3B-EA8F8AA67424}"/>
              </a:ext>
            </a:extLst>
          </p:cNvPr>
          <p:cNvSpPr txBox="1"/>
          <p:nvPr/>
        </p:nvSpPr>
        <p:spPr>
          <a:xfrm>
            <a:off x="576341" y="4341371"/>
            <a:ext cx="8252327" cy="1684289"/>
          </a:xfrm>
          <a:prstGeom prst="rect">
            <a:avLst/>
          </a:prstGeom>
          <a:noFill/>
          <a:ln>
            <a:solidFill>
              <a:schemeClr val="bg2"/>
            </a:solidFill>
          </a:ln>
        </p:spPr>
        <p:txBody>
          <a:bodyPr wrap="square" lIns="180000" tIns="72000" rIns="180000" bIns="72000" rtlCol="0">
            <a:spAutoFit/>
          </a:bodyPr>
          <a:lstStyle/>
          <a:p>
            <a:pPr lvl="1" indent="-457200">
              <a:buAutoNum type="arabicPeriod"/>
            </a:pPr>
            <a:r>
              <a:rPr lang="en-GB" sz="2000" b="1" i="1" dirty="0">
                <a:solidFill>
                  <a:schemeClr val="bg2"/>
                </a:solidFill>
              </a:rPr>
              <a:t>So, the u</a:t>
            </a:r>
            <a:r>
              <a:rPr lang="en-US" sz="2000" b="1" i="1" dirty="0">
                <a:solidFill>
                  <a:schemeClr val="bg2"/>
                </a:solidFill>
              </a:rPr>
              <a:t>se and engineering of animal cells for vaccine manufacturing </a:t>
            </a:r>
            <a:r>
              <a:rPr lang="en-GB" sz="2000" b="1" i="1" dirty="0">
                <a:solidFill>
                  <a:schemeClr val="bg2"/>
                </a:solidFill>
              </a:rPr>
              <a:t>is no ‘utilization’ in the meaning of the EU ABS Regulation</a:t>
            </a:r>
          </a:p>
          <a:p>
            <a:pPr lvl="1" indent="-457200">
              <a:buAutoNum type="arabicPeriod"/>
            </a:pPr>
            <a:endParaRPr lang="en-GB" sz="2000" b="1" i="1" dirty="0">
              <a:solidFill>
                <a:schemeClr val="bg2"/>
              </a:solidFill>
            </a:endParaRPr>
          </a:p>
          <a:p>
            <a:pPr lvl="1" indent="-457200">
              <a:buFontTx/>
              <a:buAutoNum type="arabicPeriod"/>
            </a:pPr>
            <a:r>
              <a:rPr lang="en-GB" sz="2000" b="1" i="1" dirty="0">
                <a:solidFill>
                  <a:schemeClr val="bg2"/>
                </a:solidFill>
              </a:rPr>
              <a:t>The development of </a:t>
            </a:r>
            <a:r>
              <a:rPr lang="en-US" sz="2000" b="1" i="1" dirty="0">
                <a:solidFill>
                  <a:schemeClr val="bg2"/>
                </a:solidFill>
              </a:rPr>
              <a:t>animal cells for high growth properties </a:t>
            </a:r>
            <a:r>
              <a:rPr lang="en-GB" sz="2000" b="1" i="1" dirty="0">
                <a:solidFill>
                  <a:schemeClr val="bg2"/>
                </a:solidFill>
              </a:rPr>
              <a:t> is ‘utilization’ in the meaning of the EU ABS Regulation</a:t>
            </a:r>
          </a:p>
        </p:txBody>
      </p:sp>
      <p:pic>
        <p:nvPicPr>
          <p:cNvPr id="8" name="Picture 7" descr="A close-up of a syringe and a vial&#10;&#10;Description automatically generated">
            <a:extLst>
              <a:ext uri="{FF2B5EF4-FFF2-40B4-BE49-F238E27FC236}">
                <a16:creationId xmlns:a16="http://schemas.microsoft.com/office/drawing/2014/main" id="{FB73680F-91DB-2DB6-379F-F7678AFA1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356" y="64120"/>
            <a:ext cx="1830559" cy="1212745"/>
          </a:xfrm>
          <a:prstGeom prst="rect">
            <a:avLst/>
          </a:prstGeom>
        </p:spPr>
      </p:pic>
    </p:spTree>
    <p:extLst>
      <p:ext uri="{BB962C8B-B14F-4D97-AF65-F5344CB8AC3E}">
        <p14:creationId xmlns:p14="http://schemas.microsoft.com/office/powerpoint/2010/main" val="20993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National legislation NL</a:t>
            </a:r>
          </a:p>
        </p:txBody>
      </p:sp>
      <p:sp>
        <p:nvSpPr>
          <p:cNvPr id="3" name="Text Placeholder 2"/>
          <p:cNvSpPr>
            <a:spLocks noGrp="1"/>
          </p:cNvSpPr>
          <p:nvPr>
            <p:ph type="body" sz="quarter" idx="10"/>
          </p:nvPr>
        </p:nvSpPr>
        <p:spPr>
          <a:xfrm>
            <a:off x="697893" y="1250809"/>
            <a:ext cx="7960332" cy="5032004"/>
          </a:xfrm>
        </p:spPr>
        <p:txBody>
          <a:bodyPr/>
          <a:lstStyle/>
          <a:p>
            <a:pPr>
              <a:spcAft>
                <a:spcPts val="600"/>
              </a:spcAft>
            </a:pPr>
            <a:r>
              <a:rPr lang="nl-NL" dirty="0"/>
              <a:t>Nagoya Protocol (Implementation) Act (with Explanatory Memorandum, Regulation and Decrees)</a:t>
            </a:r>
          </a:p>
          <a:p>
            <a:pPr lvl="1">
              <a:spcBef>
                <a:spcPts val="600"/>
              </a:spcBef>
              <a:spcAft>
                <a:spcPts val="600"/>
              </a:spcAft>
            </a:pPr>
            <a:r>
              <a:rPr lang="nl-NL" sz="1800" dirty="0"/>
              <a:t>implements Nagoya Protocol in NL</a:t>
            </a:r>
          </a:p>
          <a:p>
            <a:pPr lvl="1">
              <a:spcBef>
                <a:spcPts val="0"/>
              </a:spcBef>
              <a:spcAft>
                <a:spcPts val="600"/>
              </a:spcAft>
            </a:pPr>
            <a:r>
              <a:rPr lang="nl-NL" sz="1800" dirty="0"/>
              <a:t>into force: 23 April 2016</a:t>
            </a:r>
          </a:p>
          <a:p>
            <a:pPr lvl="1">
              <a:spcBef>
                <a:spcPts val="0"/>
              </a:spcBef>
              <a:spcAft>
                <a:spcPts val="600"/>
              </a:spcAft>
            </a:pPr>
            <a:r>
              <a:rPr lang="nl-NL" sz="1800" dirty="0"/>
              <a:t>Competent National Authority (CNA): Ministry of Economic Affairs (now: Ministry of Agriculture, Nature and Food Quality) </a:t>
            </a:r>
          </a:p>
          <a:p>
            <a:pPr lvl="1">
              <a:spcBef>
                <a:spcPts val="0"/>
              </a:spcBef>
              <a:spcAft>
                <a:spcPts val="600"/>
              </a:spcAft>
            </a:pPr>
            <a:r>
              <a:rPr lang="nl-NL" sz="1800" dirty="0"/>
              <a:t>monitoring agency: Netherlands Food and Consumer Product Safety Authority (NVWA) </a:t>
            </a:r>
          </a:p>
          <a:p>
            <a:pPr lvl="1">
              <a:spcBef>
                <a:spcPts val="0"/>
              </a:spcBef>
              <a:spcAft>
                <a:spcPts val="600"/>
              </a:spcAft>
            </a:pPr>
            <a:r>
              <a:rPr lang="nl-NL" sz="1800" dirty="0"/>
              <a:t>National Focal Point (NFP): Centre for Genetic Resources, the Netherlands (CGN) </a:t>
            </a:r>
          </a:p>
          <a:p>
            <a:pPr lvl="1">
              <a:spcBef>
                <a:spcPts val="0"/>
              </a:spcBef>
              <a:spcAft>
                <a:spcPts val="600"/>
              </a:spcAft>
            </a:pPr>
            <a:r>
              <a:rPr lang="nl-NL" sz="1800" i="1" dirty="0"/>
              <a:t>Access to Dutch genetic resources not regulated: Prior Informed Consent (PIC) not needed</a:t>
            </a:r>
          </a:p>
          <a:p>
            <a:pPr lvl="1">
              <a:spcAft>
                <a:spcPts val="600"/>
              </a:spcAft>
            </a:pPr>
            <a:endParaRPr lang="nl-NL" sz="1800" dirty="0"/>
          </a:p>
          <a:p>
            <a:pPr lvl="1">
              <a:spcAft>
                <a:spcPts val="600"/>
              </a:spcAft>
            </a:pPr>
            <a:endParaRPr lang="nl-NL" sz="1800" dirty="0"/>
          </a:p>
          <a:p>
            <a:pPr lvl="1"/>
            <a:endParaRPr lang="nl-NL" dirty="0"/>
          </a:p>
        </p:txBody>
      </p:sp>
      <p:pic>
        <p:nvPicPr>
          <p:cNvPr id="6" name="Afbeelding 4" descr="NL(US_UK).gif"/>
          <p:cNvPicPr>
            <a:picLocks noChangeAspect="1"/>
          </p:cNvPicPr>
          <p:nvPr/>
        </p:nvPicPr>
        <p:blipFill>
          <a:blip r:embed="rId2" cstate="print"/>
          <a:stretch>
            <a:fillRect/>
          </a:stretch>
        </p:blipFill>
        <p:spPr>
          <a:xfrm>
            <a:off x="7370061" y="152541"/>
            <a:ext cx="1523081" cy="1020621"/>
          </a:xfrm>
          <a:prstGeom prst="rect">
            <a:avLst/>
          </a:prstGeom>
        </p:spPr>
      </p:pic>
      <p:sp>
        <p:nvSpPr>
          <p:cNvPr id="4" name="Oval 3">
            <a:extLst>
              <a:ext uri="{FF2B5EF4-FFF2-40B4-BE49-F238E27FC236}">
                <a16:creationId xmlns:a16="http://schemas.microsoft.com/office/drawing/2014/main" id="{BC4F875D-92C1-6F46-16F7-F1986EC11C19}"/>
              </a:ext>
            </a:extLst>
          </p:cNvPr>
          <p:cNvSpPr/>
          <p:nvPr/>
        </p:nvSpPr>
        <p:spPr>
          <a:xfrm>
            <a:off x="1039177" y="5220050"/>
            <a:ext cx="7742358" cy="925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39272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493198" y="230188"/>
            <a:ext cx="8313917" cy="1304611"/>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The Nagoya Protocol is about </a:t>
            </a:r>
            <a:r>
              <a:rPr lang="en-GB" b="1" dirty="0"/>
              <a:t>Access and Benefit Sharing (ABS)</a:t>
            </a:r>
          </a:p>
        </p:txBody>
      </p:sp>
      <p:sp>
        <p:nvSpPr>
          <p:cNvPr id="5" name="Tijdelijke aanduiding voor tekst 4"/>
          <p:cNvSpPr>
            <a:spLocks noGrp="1"/>
          </p:cNvSpPr>
          <p:nvPr>
            <p:ph type="body" sz="quarter" idx="10"/>
          </p:nvPr>
        </p:nvSpPr>
        <p:spPr>
          <a:xfrm>
            <a:off x="493198" y="1658623"/>
            <a:ext cx="6545777" cy="4827902"/>
          </a:xfrm>
        </p:spPr>
        <p:txBody>
          <a:bodyPr/>
          <a:lstStyle/>
          <a:p>
            <a:pPr eaLnBrk="1" hangingPunct="1">
              <a:spcBef>
                <a:spcPts val="1800"/>
              </a:spcBef>
              <a:defRPr/>
            </a:pPr>
            <a:r>
              <a:rPr lang="en-GB" dirty="0"/>
              <a:t>What is Access and Benefit Sharing? </a:t>
            </a:r>
          </a:p>
          <a:p>
            <a:pPr lvl="1" eaLnBrk="1" hangingPunct="1">
              <a:lnSpc>
                <a:spcPts val="2400"/>
              </a:lnSpc>
              <a:spcBef>
                <a:spcPts val="0"/>
              </a:spcBef>
              <a:buFont typeface="Wingdings" panose="05000000000000000000" pitchFamily="2" charset="2"/>
              <a:buChar char="Ø"/>
              <a:defRPr/>
            </a:pPr>
            <a:r>
              <a:rPr lang="en-GB" sz="1800" dirty="0"/>
              <a:t>regulation of access to genetic resources and traditional knowledge associated with genetic resources</a:t>
            </a:r>
          </a:p>
          <a:p>
            <a:pPr lvl="1" eaLnBrk="1" hangingPunct="1">
              <a:lnSpc>
                <a:spcPts val="2400"/>
              </a:lnSpc>
              <a:spcBef>
                <a:spcPts val="0"/>
              </a:spcBef>
              <a:buFont typeface="Wingdings" panose="05000000000000000000" pitchFamily="2" charset="2"/>
              <a:buChar char="Ø"/>
              <a:defRPr/>
            </a:pPr>
            <a:r>
              <a:rPr lang="en-GB" sz="1800" dirty="0"/>
              <a:t>sharing of benefits from the use of these between providers and users</a:t>
            </a:r>
          </a:p>
          <a:p>
            <a:pPr eaLnBrk="1" hangingPunct="1">
              <a:spcBef>
                <a:spcPts val="600"/>
              </a:spcBef>
              <a:defRPr/>
            </a:pPr>
            <a:r>
              <a:rPr lang="en-GB" dirty="0"/>
              <a:t>What does it mean?</a:t>
            </a:r>
          </a:p>
          <a:p>
            <a:pPr lvl="1">
              <a:lnSpc>
                <a:spcPts val="2400"/>
              </a:lnSpc>
              <a:spcBef>
                <a:spcPts val="0"/>
              </a:spcBef>
              <a:buFont typeface="Wingdings" panose="05000000000000000000" pitchFamily="2" charset="2"/>
              <a:buChar char="Ø"/>
              <a:defRPr/>
            </a:pPr>
            <a:r>
              <a:rPr lang="en-GB" sz="1800" dirty="0"/>
              <a:t>you cannot always freely take and utilise genetic resources anymore, but may need permission from a government </a:t>
            </a:r>
          </a:p>
          <a:p>
            <a:pPr eaLnBrk="1" hangingPunct="1">
              <a:spcBef>
                <a:spcPts val="600"/>
              </a:spcBef>
              <a:defRPr/>
            </a:pPr>
            <a:r>
              <a:rPr lang="en-GB" dirty="0"/>
              <a:t>What forms of benefit sharing exist? </a:t>
            </a:r>
          </a:p>
          <a:p>
            <a:pPr lvl="1" eaLnBrk="1" hangingPunct="1">
              <a:lnSpc>
                <a:spcPts val="2400"/>
              </a:lnSpc>
              <a:spcBef>
                <a:spcPts val="0"/>
              </a:spcBef>
              <a:buFont typeface="Wingdings" panose="05000000000000000000" pitchFamily="2" charset="2"/>
              <a:buChar char="Ø"/>
              <a:defRPr/>
            </a:pPr>
            <a:r>
              <a:rPr lang="en-GB" sz="1800" dirty="0"/>
              <a:t>monetary (e.g. royalties, up-front payments)</a:t>
            </a:r>
          </a:p>
          <a:p>
            <a:pPr lvl="1" eaLnBrk="1" hangingPunct="1">
              <a:lnSpc>
                <a:spcPts val="2400"/>
              </a:lnSpc>
              <a:spcBef>
                <a:spcPts val="0"/>
              </a:spcBef>
              <a:buFont typeface="Wingdings" panose="05000000000000000000" pitchFamily="2" charset="2"/>
              <a:buChar char="Ø"/>
              <a:defRPr/>
            </a:pPr>
            <a:r>
              <a:rPr lang="en-GB" sz="1800" dirty="0"/>
              <a:t>non-monetary (e.g. scientific co-operation, technology transfer)</a:t>
            </a:r>
            <a:endParaRPr lang="en-GB" dirty="0"/>
          </a:p>
        </p:txBody>
      </p:sp>
      <p:pic>
        <p:nvPicPr>
          <p:cNvPr id="8" name="Picture 7">
            <a:extLst>
              <a:ext uri="{FF2B5EF4-FFF2-40B4-BE49-F238E27FC236}">
                <a16:creationId xmlns:a16="http://schemas.microsoft.com/office/drawing/2014/main" id="{51F8E37B-C187-499A-93DE-E574D1AE8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561" y="2210302"/>
            <a:ext cx="1841166" cy="2761748"/>
          </a:xfrm>
          <a:prstGeom prst="rect">
            <a:avLst/>
          </a:prstGeom>
        </p:spPr>
      </p:pic>
    </p:spTree>
    <p:extLst>
      <p:ext uri="{BB962C8B-B14F-4D97-AF65-F5344CB8AC3E}">
        <p14:creationId xmlns:p14="http://schemas.microsoft.com/office/powerpoint/2010/main" val="3748992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SzPct val="100000"/>
              <a:buFont typeface="+mj-lt"/>
              <a:buAutoNum type="arabicPeriod"/>
            </a:pPr>
            <a:r>
              <a:rPr lang="en-GB" dirty="0"/>
              <a:t>Background</a:t>
            </a:r>
          </a:p>
          <a:p>
            <a:pPr marL="457200" indent="-457200">
              <a:spcAft>
                <a:spcPts val="600"/>
              </a:spcAft>
              <a:buSzPct val="100000"/>
              <a:buFont typeface="+mj-lt"/>
              <a:buAutoNum type="arabicPeriod"/>
            </a:pPr>
            <a:r>
              <a:rPr lang="en-GB" dirty="0"/>
              <a:t>The Nagoya Protocol and other 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Clr>
                <a:srgbClr val="FF0000"/>
              </a:buClr>
              <a:buSzPct val="100000"/>
              <a:buFont typeface="+mj-lt"/>
              <a:buAutoNum type="arabicPeriod"/>
            </a:pPr>
            <a:r>
              <a:rPr lang="en-GB" dirty="0">
                <a:solidFill>
                  <a:srgbClr val="FF0000"/>
                </a:solidFill>
              </a:rPr>
              <a:t>Implications for users of genetic resources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1076504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01" y="175575"/>
            <a:ext cx="8442796" cy="791650"/>
          </a:xfrm>
        </p:spPr>
        <p:txBody>
          <a:bodyPr/>
          <a:lstStyle/>
          <a:p>
            <a:r>
              <a:rPr lang="en-GB" dirty="0"/>
              <a:t>What to do as a user?</a:t>
            </a:r>
            <a:endParaRPr lang="nl-NL" dirty="0"/>
          </a:p>
        </p:txBody>
      </p:sp>
      <p:sp>
        <p:nvSpPr>
          <p:cNvPr id="3" name="Text Placeholder 2"/>
          <p:cNvSpPr>
            <a:spLocks noGrp="1"/>
          </p:cNvSpPr>
          <p:nvPr>
            <p:ph type="body" sz="quarter" idx="10"/>
          </p:nvPr>
        </p:nvSpPr>
        <p:spPr>
          <a:xfrm>
            <a:off x="403975" y="1356883"/>
            <a:ext cx="8336049" cy="5398517"/>
          </a:xfrm>
        </p:spPr>
        <p:txBody>
          <a:bodyPr/>
          <a:lstStyle/>
          <a:p>
            <a:pPr marL="1039813" lvl="1" indent="-342900">
              <a:spcBef>
                <a:spcPts val="600"/>
              </a:spcBef>
              <a:spcAft>
                <a:spcPts val="300"/>
              </a:spcAft>
              <a:buSzPct val="100000"/>
              <a:buFont typeface="+mj-lt"/>
              <a:buAutoNum type="arabicPeriod"/>
            </a:pPr>
            <a:r>
              <a:rPr lang="en-GB" sz="1800" dirty="0"/>
              <a:t>Check the access rules of the provider country </a:t>
            </a:r>
          </a:p>
          <a:p>
            <a:pPr lvl="2">
              <a:spcBef>
                <a:spcPts val="0"/>
              </a:spcBef>
              <a:spcAft>
                <a:spcPts val="300"/>
              </a:spcAft>
              <a:buSzPct val="100000"/>
              <a:buFont typeface="Wingdings" panose="05000000000000000000" pitchFamily="2" charset="2"/>
              <a:buChar char="Ø"/>
            </a:pPr>
            <a:r>
              <a:rPr lang="en-GB" sz="1600" dirty="0"/>
              <a:t>ABS Clearing House (https://absch.cbd.int/) </a:t>
            </a:r>
          </a:p>
          <a:p>
            <a:pPr lvl="2">
              <a:spcBef>
                <a:spcPts val="0"/>
              </a:spcBef>
              <a:spcAft>
                <a:spcPts val="600"/>
              </a:spcAft>
              <a:buSzPct val="100000"/>
              <a:buFont typeface="Wingdings" panose="05000000000000000000" pitchFamily="2" charset="2"/>
              <a:buChar char="Ø"/>
            </a:pPr>
            <a:r>
              <a:rPr lang="en-GB" sz="1600" dirty="0"/>
              <a:t>National Focal Point (NFP) of the provider country</a:t>
            </a:r>
            <a:r>
              <a:rPr lang="en-GB" sz="1800" dirty="0"/>
              <a:t> </a:t>
            </a:r>
          </a:p>
          <a:p>
            <a:pPr marL="1039813" lvl="1" indent="-342900">
              <a:spcBef>
                <a:spcPts val="600"/>
              </a:spcBef>
              <a:spcAft>
                <a:spcPts val="600"/>
              </a:spcAft>
              <a:buSzPct val="100000"/>
              <a:buFont typeface="+mj-lt"/>
              <a:buAutoNum type="arabicPeriod"/>
            </a:pPr>
            <a:r>
              <a:rPr lang="en-GB" sz="1800" dirty="0"/>
              <a:t>Check if the material can be obtained through a specialised international ABS instrument (ITPGRFA; PIP Framework). </a:t>
            </a:r>
          </a:p>
          <a:p>
            <a:pPr marL="1936750" lvl="2" indent="-342900">
              <a:spcBef>
                <a:spcPts val="0"/>
              </a:spcBef>
              <a:spcAft>
                <a:spcPts val="600"/>
              </a:spcAft>
              <a:buSzPct val="100000"/>
              <a:buFont typeface="+mj-lt"/>
              <a:buAutoNum type="arabicPeriod"/>
            </a:pPr>
            <a:r>
              <a:rPr lang="en-GB" sz="1600" i="1" dirty="0"/>
              <a:t>If yes, sign a Standard Material Transfer agreement (SMTA)</a:t>
            </a:r>
          </a:p>
          <a:p>
            <a:pPr marL="1936750" lvl="2" indent="-342900">
              <a:spcBef>
                <a:spcPts val="0"/>
              </a:spcBef>
              <a:spcAft>
                <a:spcPts val="600"/>
              </a:spcAft>
              <a:buSzPct val="100000"/>
              <a:buFont typeface="+mj-lt"/>
              <a:buAutoNum type="arabicPeriod"/>
            </a:pPr>
            <a:r>
              <a:rPr lang="en-GB" sz="1600" i="1" dirty="0"/>
              <a:t>If no, continue with 3-8</a:t>
            </a:r>
          </a:p>
          <a:p>
            <a:pPr marL="1039813" lvl="1" indent="-342900">
              <a:spcBef>
                <a:spcPts val="600"/>
              </a:spcBef>
              <a:spcAft>
                <a:spcPts val="600"/>
              </a:spcAft>
              <a:buSzPct val="100000"/>
              <a:buFont typeface="+mj-lt"/>
              <a:buAutoNum type="arabicPeriod"/>
            </a:pPr>
            <a:r>
              <a:rPr lang="en-GB" sz="1800" dirty="0"/>
              <a:t>If required, seek permission from the Competent National Authority (CNA) of the provider country (PIC: ‘</a:t>
            </a:r>
            <a:r>
              <a:rPr lang="en-GB" sz="1800" i="1" dirty="0"/>
              <a:t>Prior Informed Consent</a:t>
            </a:r>
            <a:r>
              <a:rPr lang="en-GB" sz="1800" dirty="0"/>
              <a:t>’)</a:t>
            </a:r>
          </a:p>
          <a:p>
            <a:pPr marL="1039813" lvl="1" indent="-342900">
              <a:spcBef>
                <a:spcPts val="600"/>
              </a:spcBef>
              <a:spcAft>
                <a:spcPts val="600"/>
              </a:spcAft>
              <a:buSzPct val="100000"/>
              <a:buFont typeface="+mj-lt"/>
              <a:buAutoNum type="arabicPeriod"/>
            </a:pPr>
            <a:r>
              <a:rPr lang="en-GB" sz="1800" dirty="0"/>
              <a:t>Negotiate conditions with provider, and lay these down in a contract (MAT: ‘</a:t>
            </a:r>
            <a:r>
              <a:rPr lang="en-GB" sz="1800" i="1" dirty="0"/>
              <a:t>Mutually Agreed Terms</a:t>
            </a:r>
            <a:r>
              <a:rPr lang="en-GB" sz="1800" dirty="0"/>
              <a:t>’)</a:t>
            </a:r>
          </a:p>
          <a:p>
            <a:pPr marL="1039813" lvl="1" indent="-342900">
              <a:spcBef>
                <a:spcPts val="600"/>
              </a:spcBef>
              <a:spcAft>
                <a:spcPts val="600"/>
              </a:spcAft>
              <a:buSzPct val="100000"/>
              <a:buFont typeface="+mj-lt"/>
              <a:buAutoNum type="arabicPeriod"/>
            </a:pPr>
            <a:endParaRPr lang="nl-NL" sz="1800" dirty="0"/>
          </a:p>
          <a:p>
            <a:pPr marL="1039813" lvl="1" indent="-342900">
              <a:spcBef>
                <a:spcPts val="600"/>
              </a:spcBef>
              <a:spcAft>
                <a:spcPts val="600"/>
              </a:spcAft>
              <a:buSzPct val="100000"/>
              <a:buFont typeface="+mj-lt"/>
              <a:buAutoNum type="arabicPeriod"/>
            </a:pPr>
            <a:endParaRPr lang="nl-NL" sz="1800" dirty="0"/>
          </a:p>
        </p:txBody>
      </p:sp>
      <p:pic>
        <p:nvPicPr>
          <p:cNvPr id="5" name="Picture 4">
            <a:extLst>
              <a:ext uri="{FF2B5EF4-FFF2-40B4-BE49-F238E27FC236}">
                <a16:creationId xmlns:a16="http://schemas.microsoft.com/office/drawing/2014/main" id="{9E68D8AD-876F-0ACD-B661-D66EA495A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287" y="142625"/>
            <a:ext cx="1786714" cy="1786714"/>
          </a:xfrm>
          <a:prstGeom prst="rect">
            <a:avLst/>
          </a:prstGeom>
        </p:spPr>
      </p:pic>
    </p:spTree>
    <p:extLst>
      <p:ext uri="{BB962C8B-B14F-4D97-AF65-F5344CB8AC3E}">
        <p14:creationId xmlns:p14="http://schemas.microsoft.com/office/powerpoint/2010/main" val="21836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What to do as a user?</a:t>
            </a:r>
            <a:endParaRPr lang="nl-NL" dirty="0"/>
          </a:p>
        </p:txBody>
      </p:sp>
      <p:sp>
        <p:nvSpPr>
          <p:cNvPr id="3" name="Text Placeholder 2"/>
          <p:cNvSpPr>
            <a:spLocks noGrp="1"/>
          </p:cNvSpPr>
          <p:nvPr>
            <p:ph type="body" sz="quarter" idx="10"/>
          </p:nvPr>
        </p:nvSpPr>
        <p:spPr>
          <a:xfrm>
            <a:off x="0" y="1193159"/>
            <a:ext cx="8807824" cy="6153581"/>
          </a:xfrm>
        </p:spPr>
        <p:txBody>
          <a:bodyPr/>
          <a:lstStyle/>
          <a:p>
            <a:pPr marL="1039813" lvl="1" indent="-342900">
              <a:spcBef>
                <a:spcPts val="600"/>
              </a:spcBef>
              <a:spcAft>
                <a:spcPts val="0"/>
              </a:spcAft>
              <a:buSzPct val="100000"/>
              <a:buFont typeface="+mj-lt"/>
              <a:buAutoNum type="arabicPeriod" startAt="5"/>
            </a:pPr>
            <a:r>
              <a:rPr lang="en-GB" sz="1800" dirty="0"/>
              <a:t>Use the genetic resources only in accordance with the conditions agreed with the provider and laid down in the MAT</a:t>
            </a:r>
          </a:p>
          <a:p>
            <a:pPr lvl="2" indent="-285750">
              <a:spcBef>
                <a:spcPts val="0"/>
              </a:spcBef>
              <a:spcAft>
                <a:spcPts val="600"/>
              </a:spcAft>
              <a:buSzPct val="100000"/>
              <a:buFont typeface="Wingdings" panose="05000000000000000000" pitchFamily="2" charset="2"/>
              <a:buChar char="Ø"/>
            </a:pPr>
            <a:r>
              <a:rPr lang="en-GB" sz="1600" i="1" dirty="0"/>
              <a:t>if the intended use changes, new PIC and MAT may need to be obtained</a:t>
            </a:r>
          </a:p>
          <a:p>
            <a:pPr marL="1039813" lvl="1" indent="-342900">
              <a:spcBef>
                <a:spcPts val="1800"/>
              </a:spcBef>
              <a:spcAft>
                <a:spcPts val="600"/>
              </a:spcAft>
              <a:buSzPct val="100000"/>
              <a:buFont typeface="+mj-lt"/>
              <a:buAutoNum type="arabicPeriod" startAt="5"/>
            </a:pPr>
            <a:r>
              <a:rPr lang="en-GB" sz="1800" dirty="0"/>
              <a:t>Carefully document the use </a:t>
            </a:r>
          </a:p>
          <a:p>
            <a:pPr marL="1039813" lvl="1" indent="-342900">
              <a:spcBef>
                <a:spcPts val="1800"/>
              </a:spcBef>
              <a:spcAft>
                <a:spcPts val="600"/>
              </a:spcAft>
              <a:buSzPct val="100000"/>
              <a:buFont typeface="+mj-lt"/>
              <a:buAutoNum type="arabicPeriod" startAt="5"/>
            </a:pPr>
            <a:r>
              <a:rPr lang="en-GB" sz="1800" dirty="0"/>
              <a:t>Keep all documentation for 20 years after the end of utilisation</a:t>
            </a:r>
          </a:p>
          <a:p>
            <a:pPr marL="1039813" lvl="1" indent="-342900">
              <a:spcBef>
                <a:spcPts val="1800"/>
              </a:spcBef>
              <a:spcAft>
                <a:spcPts val="0"/>
              </a:spcAft>
              <a:buSzPct val="100000"/>
              <a:buFont typeface="+mj-lt"/>
              <a:buAutoNum type="arabicPeriod" startAt="5"/>
            </a:pPr>
            <a:r>
              <a:rPr lang="en-GB" sz="1800" dirty="0"/>
              <a:t>Submit a ‘due diligence declaration’ (through https://webgate.ec.europa.eu/declare/) when you</a:t>
            </a:r>
          </a:p>
          <a:p>
            <a:pPr marL="1936750" lvl="2" indent="-342900">
              <a:spcBef>
                <a:spcPts val="600"/>
              </a:spcBef>
              <a:spcAft>
                <a:spcPts val="0"/>
              </a:spcAft>
              <a:buSzPct val="100000"/>
              <a:buFont typeface="Wingdings" panose="05000000000000000000" pitchFamily="2" charset="2"/>
              <a:buChar char="Ø"/>
            </a:pPr>
            <a:r>
              <a:rPr lang="en-GB" sz="1600" i="1" dirty="0"/>
              <a:t>receive external research funding, or </a:t>
            </a:r>
          </a:p>
          <a:p>
            <a:pPr marL="1936750" lvl="2" indent="-342900">
              <a:spcBef>
                <a:spcPts val="600"/>
              </a:spcBef>
              <a:spcAft>
                <a:spcPts val="0"/>
              </a:spcAft>
              <a:buSzPct val="100000"/>
              <a:buFont typeface="Wingdings" panose="05000000000000000000" pitchFamily="2" charset="2"/>
              <a:buChar char="Ø"/>
            </a:pPr>
            <a:r>
              <a:rPr lang="en-GB" sz="1600" i="1" dirty="0"/>
              <a:t>bring a product on the market</a:t>
            </a:r>
          </a:p>
          <a:p>
            <a:pPr marL="1039813" lvl="1" indent="-342900">
              <a:spcBef>
                <a:spcPts val="1800"/>
              </a:spcBef>
              <a:spcAft>
                <a:spcPts val="600"/>
              </a:spcAft>
              <a:buSzPct val="100000"/>
              <a:buFont typeface="+mj-lt"/>
              <a:buAutoNum type="arabicPeriod" startAt="5"/>
            </a:pPr>
            <a:r>
              <a:rPr lang="en-GB" sz="1800" dirty="0"/>
              <a:t>Pass on information to further users of the genetic resources</a:t>
            </a:r>
          </a:p>
        </p:txBody>
      </p:sp>
      <p:pic>
        <p:nvPicPr>
          <p:cNvPr id="7" name="Picture 6">
            <a:extLst>
              <a:ext uri="{FF2B5EF4-FFF2-40B4-BE49-F238E27FC236}">
                <a16:creationId xmlns:a16="http://schemas.microsoft.com/office/drawing/2014/main" id="{93CA2C33-EA6A-6856-4F7F-0BC2C0CBE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053" y="102601"/>
            <a:ext cx="1640965" cy="1090558"/>
          </a:xfrm>
          <a:prstGeom prst="rect">
            <a:avLst/>
          </a:prstGeom>
        </p:spPr>
      </p:pic>
    </p:spTree>
    <p:extLst>
      <p:ext uri="{BB962C8B-B14F-4D97-AF65-F5344CB8AC3E}">
        <p14:creationId xmlns:p14="http://schemas.microsoft.com/office/powerpoint/2010/main" val="4418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What to document?</a:t>
            </a:r>
          </a:p>
        </p:txBody>
      </p:sp>
      <p:sp>
        <p:nvSpPr>
          <p:cNvPr id="3" name="Text Placeholder 2"/>
          <p:cNvSpPr>
            <a:spLocks noGrp="1"/>
          </p:cNvSpPr>
          <p:nvPr>
            <p:ph type="body" sz="quarter" idx="10"/>
          </p:nvPr>
        </p:nvSpPr>
        <p:spPr>
          <a:xfrm>
            <a:off x="491642" y="1526915"/>
            <a:ext cx="8521188" cy="5100897"/>
          </a:xfrm>
        </p:spPr>
        <p:txBody>
          <a:bodyPr/>
          <a:lstStyle/>
          <a:p>
            <a:r>
              <a:rPr lang="en-GB" dirty="0"/>
              <a:t>Internationally-recognised certificate of compliance (placed by provider country on the ABS Clearing House website)</a:t>
            </a:r>
          </a:p>
          <a:p>
            <a:pPr marL="0" lvl="0" indent="0">
              <a:buNone/>
            </a:pPr>
            <a:r>
              <a:rPr lang="en-GB" dirty="0"/>
              <a:t>OR</a:t>
            </a:r>
          </a:p>
          <a:p>
            <a:pPr lvl="0"/>
            <a:r>
              <a:rPr lang="en-GB" dirty="0"/>
              <a:t>Information/documents on: </a:t>
            </a:r>
          </a:p>
          <a:p>
            <a:pPr lvl="1">
              <a:lnSpc>
                <a:spcPts val="2300"/>
              </a:lnSpc>
              <a:spcBef>
                <a:spcPts val="0"/>
              </a:spcBef>
            </a:pPr>
            <a:r>
              <a:rPr lang="en-GB" sz="1400" dirty="0"/>
              <a:t>date and place of access of resources or traditional knowledge; </a:t>
            </a:r>
          </a:p>
          <a:p>
            <a:pPr lvl="1">
              <a:lnSpc>
                <a:spcPts val="2300"/>
              </a:lnSpc>
              <a:spcBef>
                <a:spcPts val="0"/>
              </a:spcBef>
            </a:pPr>
            <a:r>
              <a:rPr lang="en-GB" sz="1400" dirty="0"/>
              <a:t>description of the genetic resources or of traditional knowledge;</a:t>
            </a:r>
          </a:p>
          <a:p>
            <a:pPr lvl="1">
              <a:lnSpc>
                <a:spcPts val="2300"/>
              </a:lnSpc>
              <a:spcBef>
                <a:spcPts val="0"/>
              </a:spcBef>
            </a:pPr>
            <a:r>
              <a:rPr lang="en-GB" sz="1400" dirty="0"/>
              <a:t>source from which the genetic resources or traditional knowledge associated with genetic resources were obtained, as well as subsequent users (development chain); </a:t>
            </a:r>
          </a:p>
          <a:p>
            <a:pPr lvl="1">
              <a:lnSpc>
                <a:spcPts val="2300"/>
              </a:lnSpc>
              <a:spcBef>
                <a:spcPts val="0"/>
              </a:spcBef>
            </a:pPr>
            <a:r>
              <a:rPr lang="en-GB" sz="1400" dirty="0"/>
              <a:t>rights and obligations relating to access and benefit-sharing including for subsequent applications and commercialisation; </a:t>
            </a:r>
          </a:p>
          <a:p>
            <a:pPr lvl="1">
              <a:lnSpc>
                <a:spcPts val="2300"/>
              </a:lnSpc>
              <a:spcBef>
                <a:spcPts val="0"/>
              </a:spcBef>
            </a:pPr>
            <a:r>
              <a:rPr lang="en-GB" sz="1400" dirty="0"/>
              <a:t>access permits, where applicable (Competent National Authority); </a:t>
            </a:r>
          </a:p>
          <a:p>
            <a:pPr lvl="1">
              <a:lnSpc>
                <a:spcPts val="2300"/>
              </a:lnSpc>
              <a:spcBef>
                <a:spcPts val="0"/>
              </a:spcBef>
            </a:pPr>
            <a:r>
              <a:rPr lang="en-GB" sz="1400" dirty="0"/>
              <a:t>mutually agreed terms, including benefit-sharing arrangements, where applicable</a:t>
            </a:r>
          </a:p>
        </p:txBody>
      </p:sp>
      <p:pic>
        <p:nvPicPr>
          <p:cNvPr id="5" name="Picture 2" descr="M:\My Documents\My Pictures\documen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334" y="139960"/>
            <a:ext cx="1466263" cy="131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Some further points of attention</a:t>
            </a:r>
          </a:p>
        </p:txBody>
      </p:sp>
      <p:sp>
        <p:nvSpPr>
          <p:cNvPr id="3" name="Text Placeholder 2"/>
          <p:cNvSpPr>
            <a:spLocks noGrp="1"/>
          </p:cNvSpPr>
          <p:nvPr>
            <p:ph type="body" sz="quarter" idx="10"/>
          </p:nvPr>
        </p:nvSpPr>
        <p:spPr>
          <a:xfrm>
            <a:off x="681450" y="1114425"/>
            <a:ext cx="8063180" cy="5828847"/>
          </a:xfrm>
        </p:spPr>
        <p:txBody>
          <a:bodyPr/>
          <a:lstStyle/>
          <a:p>
            <a:pPr>
              <a:spcBef>
                <a:spcPts val="1800"/>
              </a:spcBef>
            </a:pPr>
            <a:r>
              <a:rPr lang="en-GB" sz="1800" dirty="0"/>
              <a:t>In the EU ABS Regulation, the user is responsible for compliance, not the supplier</a:t>
            </a:r>
          </a:p>
          <a:p>
            <a:pPr lvl="1">
              <a:lnSpc>
                <a:spcPts val="2400"/>
              </a:lnSpc>
              <a:spcBef>
                <a:spcPts val="0"/>
              </a:spcBef>
              <a:buFont typeface="Wingdings" panose="05000000000000000000" pitchFamily="2" charset="2"/>
              <a:buChar char="Ø"/>
            </a:pPr>
            <a:r>
              <a:rPr lang="en-GB" sz="1600" i="1" dirty="0"/>
              <a:t>if genetic resources for R&amp;D are bought from a trader, request access documentation</a:t>
            </a:r>
          </a:p>
          <a:p>
            <a:r>
              <a:rPr lang="en-GB" sz="1800" dirty="0"/>
              <a:t>The utilisation in R&amp;D of genetic resources bought abroad from a local market may also fall under the EU ABS Regulation</a:t>
            </a:r>
          </a:p>
          <a:p>
            <a:r>
              <a:rPr lang="en-GB" sz="1800" dirty="0"/>
              <a:t>Some EU countries have access legislation </a:t>
            </a:r>
          </a:p>
          <a:p>
            <a:pPr lvl="1">
              <a:lnSpc>
                <a:spcPts val="2400"/>
              </a:lnSpc>
              <a:spcBef>
                <a:spcPts val="0"/>
              </a:spcBef>
              <a:buFont typeface="Wingdings" panose="05000000000000000000" pitchFamily="2" charset="2"/>
              <a:buChar char="Ø"/>
            </a:pPr>
            <a:r>
              <a:rPr lang="en-GB" sz="1600" i="1" dirty="0"/>
              <a:t>the obligations of the EU ABS Regulation may also apply to material from these EU countries</a:t>
            </a:r>
          </a:p>
          <a:p>
            <a:r>
              <a:rPr lang="en-GB" sz="1800" dirty="0"/>
              <a:t>USA is not foreseen to join the Nagoya Protocol</a:t>
            </a:r>
          </a:p>
          <a:p>
            <a:pPr lvl="1">
              <a:lnSpc>
                <a:spcPts val="2400"/>
              </a:lnSpc>
              <a:spcBef>
                <a:spcPts val="0"/>
              </a:spcBef>
              <a:buFont typeface="Wingdings" panose="05000000000000000000" pitchFamily="2" charset="2"/>
              <a:buChar char="Ø"/>
            </a:pPr>
            <a:r>
              <a:rPr lang="en-GB" sz="1600" i="1" dirty="0"/>
              <a:t>EU ABS Regulation rules do not apply to US genetic resources (but only if they are really from USA)</a:t>
            </a:r>
          </a:p>
          <a:p>
            <a:r>
              <a:rPr lang="en-GB" sz="1800" i="1" dirty="0">
                <a:solidFill>
                  <a:srgbClr val="FF0000"/>
                </a:solidFill>
              </a:rPr>
              <a:t>National legislation in provider countries may go further than the EU ABS Regulation</a:t>
            </a:r>
          </a:p>
          <a:p>
            <a:endParaRPr lang="nl-NL" sz="1800" dirty="0"/>
          </a:p>
        </p:txBody>
      </p:sp>
      <p:pic>
        <p:nvPicPr>
          <p:cNvPr id="5" name="Picture 4">
            <a:extLst>
              <a:ext uri="{FF2B5EF4-FFF2-40B4-BE49-F238E27FC236}">
                <a16:creationId xmlns:a16="http://schemas.microsoft.com/office/drawing/2014/main" id="{88DF55D9-BC1A-4AEB-8749-512B8C169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98" y="108573"/>
            <a:ext cx="1015377" cy="1015377"/>
          </a:xfrm>
          <a:prstGeom prst="rect">
            <a:avLst/>
          </a:prstGeom>
        </p:spPr>
      </p:pic>
    </p:spTree>
    <p:extLst>
      <p:ext uri="{BB962C8B-B14F-4D97-AF65-F5344CB8AC3E}">
        <p14:creationId xmlns:p14="http://schemas.microsoft.com/office/powerpoint/2010/main" val="44250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Some recommendations</a:t>
            </a:r>
          </a:p>
        </p:txBody>
      </p:sp>
      <p:sp>
        <p:nvSpPr>
          <p:cNvPr id="3" name="Text Placeholder 2"/>
          <p:cNvSpPr>
            <a:spLocks noGrp="1"/>
          </p:cNvSpPr>
          <p:nvPr>
            <p:ph type="body" sz="quarter" idx="10"/>
          </p:nvPr>
        </p:nvSpPr>
        <p:spPr>
          <a:xfrm>
            <a:off x="894403" y="1432674"/>
            <a:ext cx="7789673" cy="5195138"/>
          </a:xfrm>
        </p:spPr>
        <p:txBody>
          <a:bodyPr/>
          <a:lstStyle/>
          <a:p>
            <a:r>
              <a:rPr lang="en-GB" sz="1800" dirty="0"/>
              <a:t>Seek advice and help from local counterparts</a:t>
            </a:r>
          </a:p>
          <a:p>
            <a:r>
              <a:rPr lang="en-GB" sz="1800" dirty="0"/>
              <a:t>Find out if the genetic resource can be obtained </a:t>
            </a:r>
          </a:p>
          <a:p>
            <a:pPr lvl="1">
              <a:spcBef>
                <a:spcPts val="0"/>
              </a:spcBef>
              <a:buFont typeface="Wingdings" panose="05000000000000000000" pitchFamily="2" charset="2"/>
              <a:buChar char="Ø"/>
            </a:pPr>
            <a:r>
              <a:rPr lang="en-GB" sz="1600" dirty="0"/>
              <a:t>under a specialised international instrument (ITPGRFA, PIP-Framework)</a:t>
            </a:r>
          </a:p>
          <a:p>
            <a:pPr lvl="1">
              <a:spcBef>
                <a:spcPts val="0"/>
              </a:spcBef>
              <a:buFont typeface="Wingdings" panose="05000000000000000000" pitchFamily="2" charset="2"/>
              <a:buChar char="Ø"/>
            </a:pPr>
            <a:r>
              <a:rPr lang="en-GB" sz="1600" dirty="0"/>
              <a:t>from a collection included in the EU Register</a:t>
            </a:r>
          </a:p>
          <a:p>
            <a:r>
              <a:rPr lang="en-GB" sz="1800" dirty="0"/>
              <a:t>Try to conclude a framework agreement between your organisation and the provider country</a:t>
            </a:r>
          </a:p>
          <a:p>
            <a:r>
              <a:rPr lang="en-GB" sz="1800" dirty="0"/>
              <a:t>Keep documentation on genetic resources that do not fall under the EU ABS Regulation, to make plausible that these were legally accessed</a:t>
            </a:r>
          </a:p>
          <a:p>
            <a:r>
              <a:rPr lang="en-GB" sz="1800" i="1" dirty="0">
                <a:solidFill>
                  <a:srgbClr val="FF0000"/>
                </a:solidFill>
              </a:rPr>
              <a:t>Take ABS aspects into account from the very start of the project</a:t>
            </a:r>
          </a:p>
          <a:p>
            <a:endParaRPr lang="nl-NL" sz="1800" dirty="0"/>
          </a:p>
          <a:p>
            <a:pPr>
              <a:spcBef>
                <a:spcPts val="1800"/>
              </a:spcBef>
            </a:pPr>
            <a:endParaRPr lang="nl-NL" sz="1800" dirty="0"/>
          </a:p>
        </p:txBody>
      </p:sp>
      <p:pic>
        <p:nvPicPr>
          <p:cNvPr id="5" name="Picture 4">
            <a:extLst>
              <a:ext uri="{FF2B5EF4-FFF2-40B4-BE49-F238E27FC236}">
                <a16:creationId xmlns:a16="http://schemas.microsoft.com/office/drawing/2014/main" id="{5C0D277D-52A3-4741-8320-D9DC8F40C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9950" y="84464"/>
            <a:ext cx="1808755" cy="1357560"/>
          </a:xfrm>
          <a:prstGeom prst="rect">
            <a:avLst/>
          </a:prstGeom>
        </p:spPr>
      </p:pic>
    </p:spTree>
    <p:extLst>
      <p:ext uri="{BB962C8B-B14F-4D97-AF65-F5344CB8AC3E}">
        <p14:creationId xmlns:p14="http://schemas.microsoft.com/office/powerpoint/2010/main" val="3977183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SzPct val="100000"/>
              <a:buFont typeface="+mj-lt"/>
              <a:buAutoNum type="arabicPeriod"/>
            </a:pPr>
            <a:r>
              <a:rPr lang="en-GB" dirty="0"/>
              <a:t>Background</a:t>
            </a:r>
          </a:p>
          <a:p>
            <a:pPr marL="457200" indent="-457200">
              <a:spcAft>
                <a:spcPts val="600"/>
              </a:spcAft>
              <a:buSzPct val="100000"/>
              <a:buFont typeface="+mj-lt"/>
              <a:buAutoNum type="arabicPeriod"/>
            </a:pPr>
            <a:r>
              <a:rPr lang="en-GB" dirty="0"/>
              <a:t>The Nagoya Protocol and other 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 of genetic resources</a:t>
            </a:r>
          </a:p>
          <a:p>
            <a:pPr marL="457200" indent="-457200">
              <a:spcAft>
                <a:spcPts val="600"/>
              </a:spcAft>
              <a:buClr>
                <a:srgbClr val="FF0000"/>
              </a:buClr>
              <a:buSzPct val="100000"/>
              <a:buFont typeface="+mj-lt"/>
              <a:buAutoNum type="arabicPeriod"/>
            </a:pPr>
            <a:r>
              <a:rPr lang="en-GB" dirty="0">
                <a:solidFill>
                  <a:srgbClr val="FF0000"/>
                </a:solidFill>
              </a:rPr>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4261445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New developments</a:t>
            </a:r>
          </a:p>
        </p:txBody>
      </p:sp>
      <p:sp>
        <p:nvSpPr>
          <p:cNvPr id="3" name="Text Placeholder 2"/>
          <p:cNvSpPr>
            <a:spLocks noGrp="1"/>
          </p:cNvSpPr>
          <p:nvPr>
            <p:ph type="body" sz="quarter" idx="10"/>
          </p:nvPr>
        </p:nvSpPr>
        <p:spPr>
          <a:xfrm>
            <a:off x="1131513" y="1964120"/>
            <a:ext cx="7595237" cy="3895142"/>
          </a:xfrm>
        </p:spPr>
        <p:txBody>
          <a:bodyPr/>
          <a:lstStyle/>
          <a:p>
            <a:pPr marL="342900" indent="-342900">
              <a:spcAft>
                <a:spcPts val="600"/>
              </a:spcAft>
              <a:buSzPct val="100000"/>
              <a:buFont typeface="+mj-lt"/>
              <a:buAutoNum type="arabicPeriod"/>
            </a:pPr>
            <a:r>
              <a:rPr lang="en-GB" sz="1800" dirty="0"/>
              <a:t>International instrument for Digital Sequence Information (DSI) on genetic resources</a:t>
            </a:r>
          </a:p>
          <a:p>
            <a:pPr marL="342900" indent="-342900">
              <a:spcAft>
                <a:spcPts val="600"/>
              </a:spcAft>
              <a:buSzPct val="100000"/>
              <a:buFont typeface="+mj-lt"/>
              <a:buAutoNum type="arabicPeriod"/>
            </a:pPr>
            <a:r>
              <a:rPr lang="en-GB" sz="1800" dirty="0"/>
              <a:t>International instrument on the conservation and sustainable use of marine biological diversity in areas beyond national jurisdiction (BBNJ)</a:t>
            </a:r>
          </a:p>
          <a:p>
            <a:pPr marL="342900" indent="-342900">
              <a:spcAft>
                <a:spcPts val="600"/>
              </a:spcAft>
              <a:buSzPct val="100000"/>
              <a:buFont typeface="+mj-lt"/>
              <a:buAutoNum type="arabicPeriod"/>
            </a:pPr>
            <a:r>
              <a:rPr lang="en-GB" sz="1800" dirty="0"/>
              <a:t>Enhancement of the Multilateral System of the International Treaty on Plant Genetic Resources for Food and Agriculture (ITPGRFA) </a:t>
            </a:r>
          </a:p>
          <a:p>
            <a:pPr marL="342900" indent="-342900">
              <a:spcAft>
                <a:spcPts val="600"/>
              </a:spcAft>
              <a:buSzPct val="100000"/>
              <a:buFont typeface="+mj-lt"/>
              <a:buAutoNum type="arabicPeriod"/>
            </a:pPr>
            <a:r>
              <a:rPr lang="en-GB" sz="1800" dirty="0"/>
              <a:t>Pathogen Access and Benefit-Sharing (PABS) System</a:t>
            </a:r>
          </a:p>
          <a:p>
            <a:pPr>
              <a:spcBef>
                <a:spcPts val="600"/>
              </a:spcBef>
            </a:pPr>
            <a:endParaRPr lang="nl-NL" sz="1800" dirty="0"/>
          </a:p>
          <a:p>
            <a:pPr>
              <a:spcBef>
                <a:spcPts val="600"/>
              </a:spcBef>
            </a:pPr>
            <a:endParaRPr lang="nl-NL" sz="1800" dirty="0"/>
          </a:p>
        </p:txBody>
      </p:sp>
      <p:sp>
        <p:nvSpPr>
          <p:cNvPr id="4" name="Oval 3">
            <a:extLst>
              <a:ext uri="{FF2B5EF4-FFF2-40B4-BE49-F238E27FC236}">
                <a16:creationId xmlns:a16="http://schemas.microsoft.com/office/drawing/2014/main" id="{2CEBF5A0-D496-7823-5D5C-D6C9DF0BF1DE}"/>
              </a:ext>
            </a:extLst>
          </p:cNvPr>
          <p:cNvSpPr/>
          <p:nvPr/>
        </p:nvSpPr>
        <p:spPr>
          <a:xfrm>
            <a:off x="350602" y="1726324"/>
            <a:ext cx="8279048" cy="1064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pic>
        <p:nvPicPr>
          <p:cNvPr id="6" name="Picture 5">
            <a:extLst>
              <a:ext uri="{FF2B5EF4-FFF2-40B4-BE49-F238E27FC236}">
                <a16:creationId xmlns:a16="http://schemas.microsoft.com/office/drawing/2014/main" id="{D01C24E7-425A-605D-143C-8D49FA524C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402" y="56954"/>
            <a:ext cx="2260359" cy="1669370"/>
          </a:xfrm>
          <a:prstGeom prst="rect">
            <a:avLst/>
          </a:prstGeom>
        </p:spPr>
      </p:pic>
      <p:sp>
        <p:nvSpPr>
          <p:cNvPr id="5" name="Oval 4">
            <a:extLst>
              <a:ext uri="{FF2B5EF4-FFF2-40B4-BE49-F238E27FC236}">
                <a16:creationId xmlns:a16="http://schemas.microsoft.com/office/drawing/2014/main" id="{A4268ADC-3B0C-38EE-7992-872F208B036B}"/>
              </a:ext>
            </a:extLst>
          </p:cNvPr>
          <p:cNvSpPr/>
          <p:nvPr/>
        </p:nvSpPr>
        <p:spPr>
          <a:xfrm>
            <a:off x="417250" y="5000625"/>
            <a:ext cx="8212400" cy="858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18396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522381" y="191278"/>
            <a:ext cx="7650677" cy="79165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nl-NL" sz="2800" dirty="0"/>
              <a:t>Digital Sequence Information (DSI</a:t>
            </a:r>
            <a:r>
              <a:rPr lang="nl-NL" sz="3200" dirty="0"/>
              <a:t>)</a:t>
            </a:r>
          </a:p>
        </p:txBody>
      </p:sp>
      <p:sp>
        <p:nvSpPr>
          <p:cNvPr id="5" name="Tijdelijke aanduiding voor tekst 4"/>
          <p:cNvSpPr>
            <a:spLocks noGrp="1"/>
          </p:cNvSpPr>
          <p:nvPr>
            <p:ph type="body" sz="quarter" idx="10"/>
          </p:nvPr>
        </p:nvSpPr>
        <p:spPr>
          <a:xfrm>
            <a:off x="753608" y="1476933"/>
            <a:ext cx="8168538" cy="5664917"/>
          </a:xfrm>
        </p:spPr>
        <p:txBody>
          <a:bodyPr/>
          <a:lstStyle/>
          <a:p>
            <a:pPr eaLnBrk="1" hangingPunct="1">
              <a:spcBef>
                <a:spcPts val="600"/>
              </a:spcBef>
              <a:defRPr/>
            </a:pPr>
            <a:r>
              <a:rPr lang="en-US" sz="2000" dirty="0"/>
              <a:t>“DSI” </a:t>
            </a:r>
            <a:r>
              <a:rPr lang="en-GB" sz="2000" dirty="0"/>
              <a:t>is discussed in various international fora, e.g.</a:t>
            </a:r>
          </a:p>
          <a:p>
            <a:pPr lvl="1">
              <a:spcBef>
                <a:spcPts val="600"/>
              </a:spcBef>
              <a:buSzPct val="100000"/>
              <a:buFont typeface="Wingdings" panose="05000000000000000000" pitchFamily="2" charset="2"/>
              <a:buChar char="Ø"/>
              <a:defRPr/>
            </a:pPr>
            <a:r>
              <a:rPr lang="en-GB" sz="1600" dirty="0"/>
              <a:t>Convention on Biological Diversity (CBD) / Nagoya Protocol</a:t>
            </a:r>
          </a:p>
          <a:p>
            <a:pPr lvl="1">
              <a:spcBef>
                <a:spcPts val="600"/>
              </a:spcBef>
              <a:buSzPct val="100000"/>
              <a:buFont typeface="Wingdings" panose="05000000000000000000" pitchFamily="2" charset="2"/>
              <a:buChar char="Ø"/>
              <a:defRPr/>
            </a:pPr>
            <a:r>
              <a:rPr lang="en-GB" sz="1600" dirty="0"/>
              <a:t>International instrument on the conservation and sustainable use of marine biological diversity in areas beyond national jurisdiction (BBNJ)</a:t>
            </a:r>
          </a:p>
          <a:p>
            <a:pPr lvl="1">
              <a:spcBef>
                <a:spcPts val="600"/>
              </a:spcBef>
              <a:buSzPct val="100000"/>
              <a:buFont typeface="Wingdings" panose="05000000000000000000" pitchFamily="2" charset="2"/>
              <a:buChar char="Ø"/>
              <a:defRPr/>
            </a:pPr>
            <a:r>
              <a:rPr lang="en-GB" sz="1600" dirty="0"/>
              <a:t>World Health Organization (WHO)</a:t>
            </a:r>
          </a:p>
          <a:p>
            <a:pPr lvl="1">
              <a:spcBef>
                <a:spcPts val="600"/>
              </a:spcBef>
              <a:buSzPct val="100000"/>
              <a:buFont typeface="Wingdings" panose="05000000000000000000" pitchFamily="2" charset="2"/>
              <a:buChar char="Ø"/>
              <a:defRPr/>
            </a:pPr>
            <a:r>
              <a:rPr lang="en-GB" sz="1600" dirty="0"/>
              <a:t>International Treaty on Plant Genetic Resources for Food and Agriculture (ITPGRFA) </a:t>
            </a:r>
          </a:p>
          <a:p>
            <a:pPr eaLnBrk="1" hangingPunct="1">
              <a:defRPr/>
            </a:pPr>
            <a:r>
              <a:rPr lang="en-GB" sz="2000" dirty="0"/>
              <a:t>Main discussion forum: CBD</a:t>
            </a:r>
          </a:p>
          <a:p>
            <a:pPr eaLnBrk="1" hangingPunct="1">
              <a:defRPr/>
            </a:pPr>
            <a:r>
              <a:rPr lang="en-GB" sz="2000" dirty="0"/>
              <a:t>Term </a:t>
            </a:r>
            <a:r>
              <a:rPr lang="en-US" sz="2000" dirty="0"/>
              <a:t>“DSI”</a:t>
            </a:r>
            <a:r>
              <a:rPr lang="en-GB" sz="2000" dirty="0"/>
              <a:t> not defined, but used as ‘placeholder’</a:t>
            </a:r>
          </a:p>
          <a:p>
            <a:pPr lvl="1">
              <a:spcBef>
                <a:spcPts val="600"/>
              </a:spcBef>
              <a:buSzPct val="100000"/>
              <a:buFont typeface="Wingdings" panose="05000000000000000000" pitchFamily="2" charset="2"/>
              <a:buChar char="Ø"/>
              <a:defRPr/>
            </a:pPr>
            <a:r>
              <a:rPr lang="en-GB" sz="1600" dirty="0"/>
              <a:t>primarily refers to information on the genetic composition of organisms</a:t>
            </a:r>
          </a:p>
          <a:p>
            <a:pPr marL="0" indent="0">
              <a:buNone/>
              <a:defRPr/>
            </a:pPr>
            <a:endParaRPr lang="nl-NL" dirty="0"/>
          </a:p>
          <a:p>
            <a:pPr eaLnBrk="1" hangingPunct="1">
              <a:defRPr/>
            </a:pPr>
            <a:endParaRPr lang="nl-NL" dirty="0"/>
          </a:p>
          <a:p>
            <a:pPr lvl="1" eaLnBrk="1" hangingPunct="1">
              <a:defRPr/>
            </a:pPr>
            <a:endParaRPr lang="nl-NL" dirty="0"/>
          </a:p>
        </p:txBody>
      </p:sp>
      <p:pic>
        <p:nvPicPr>
          <p:cNvPr id="2" name="Picture 1">
            <a:extLst>
              <a:ext uri="{FF2B5EF4-FFF2-40B4-BE49-F238E27FC236}">
                <a16:creationId xmlns:a16="http://schemas.microsoft.com/office/drawing/2014/main" id="{69B44063-29C6-4E85-9337-A32B5A445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354" y="191278"/>
            <a:ext cx="1700652" cy="1131784"/>
          </a:xfrm>
          <a:prstGeom prst="rect">
            <a:avLst/>
          </a:prstGeom>
        </p:spPr>
      </p:pic>
    </p:spTree>
    <p:extLst>
      <p:ext uri="{BB962C8B-B14F-4D97-AF65-F5344CB8AC3E}">
        <p14:creationId xmlns:p14="http://schemas.microsoft.com/office/powerpoint/2010/main" val="2986573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487578" y="191278"/>
            <a:ext cx="8279878" cy="79165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nl-NL" sz="2800" dirty="0"/>
              <a:t>Digital Sequence Information (DSI)</a:t>
            </a:r>
          </a:p>
        </p:txBody>
      </p:sp>
      <p:sp>
        <p:nvSpPr>
          <p:cNvPr id="5" name="Tijdelijke aanduiding voor tekst 4"/>
          <p:cNvSpPr>
            <a:spLocks noGrp="1"/>
          </p:cNvSpPr>
          <p:nvPr>
            <p:ph type="body" sz="quarter" idx="10"/>
          </p:nvPr>
        </p:nvSpPr>
        <p:spPr>
          <a:xfrm>
            <a:off x="425924" y="1048830"/>
            <a:ext cx="8656422" cy="5456920"/>
          </a:xfrm>
        </p:spPr>
        <p:txBody>
          <a:bodyPr/>
          <a:lstStyle/>
          <a:p>
            <a:pPr eaLnBrk="1" hangingPunct="1">
              <a:spcBef>
                <a:spcPts val="600"/>
              </a:spcBef>
              <a:defRPr/>
            </a:pPr>
            <a:r>
              <a:rPr lang="en-GB" dirty="0"/>
              <a:t>CBD meeting Montreal, December 2022</a:t>
            </a:r>
          </a:p>
          <a:p>
            <a:pPr lvl="1">
              <a:spcBef>
                <a:spcPts val="600"/>
              </a:spcBef>
              <a:buSzPct val="100000"/>
              <a:buFont typeface="Wingdings" panose="05000000000000000000" pitchFamily="2" charset="2"/>
              <a:buChar char="Ø"/>
              <a:defRPr/>
            </a:pPr>
            <a:r>
              <a:rPr lang="en-GB" sz="1800" dirty="0"/>
              <a:t>Agreement that Multilateral Mechanism (MLM) for DSI would be established, with a global fund for benefit-sharing</a:t>
            </a:r>
          </a:p>
          <a:p>
            <a:pPr eaLnBrk="1" hangingPunct="1">
              <a:defRPr/>
            </a:pPr>
            <a:r>
              <a:rPr lang="en-GB" dirty="0"/>
              <a:t>CBD meeting Cali, October-November 2024</a:t>
            </a:r>
          </a:p>
          <a:p>
            <a:pPr lvl="1">
              <a:spcBef>
                <a:spcPts val="600"/>
              </a:spcBef>
              <a:buSzPct val="100000"/>
              <a:buFont typeface="Wingdings" panose="05000000000000000000" pitchFamily="2" charset="2"/>
              <a:buChar char="Ø"/>
              <a:defRPr/>
            </a:pPr>
            <a:r>
              <a:rPr lang="en-GB" sz="1800" dirty="0"/>
              <a:t>Operationalisation of MLM for DSI:</a:t>
            </a:r>
          </a:p>
          <a:p>
            <a:pPr lvl="2">
              <a:spcBef>
                <a:spcPts val="0"/>
              </a:spcBef>
              <a:buSzPct val="100000"/>
              <a:buFont typeface="Wingdings" panose="05000000000000000000" pitchFamily="2" charset="2"/>
              <a:buChar char="Ø"/>
              <a:defRPr/>
            </a:pPr>
            <a:r>
              <a:rPr lang="en-GB" sz="1600" dirty="0"/>
              <a:t>scope: databases that make DSI publicly available</a:t>
            </a:r>
          </a:p>
          <a:p>
            <a:pPr lvl="2">
              <a:spcBef>
                <a:spcPts val="0"/>
              </a:spcBef>
              <a:buSzPct val="100000"/>
              <a:buFont typeface="Wingdings" panose="05000000000000000000" pitchFamily="2" charset="2"/>
              <a:buChar char="Ø"/>
              <a:defRPr/>
            </a:pPr>
            <a:r>
              <a:rPr lang="en-GB" sz="1600" dirty="0"/>
              <a:t>open access maintained</a:t>
            </a:r>
          </a:p>
          <a:p>
            <a:pPr lvl="2">
              <a:spcBef>
                <a:spcPts val="0"/>
              </a:spcBef>
              <a:buSzPct val="100000"/>
              <a:buFont typeface="Wingdings" panose="05000000000000000000" pitchFamily="2" charset="2"/>
              <a:buChar char="Ø"/>
              <a:defRPr/>
            </a:pPr>
            <a:r>
              <a:rPr lang="en-GB" sz="1600" dirty="0"/>
              <a:t>larger companies in sectors relying on DSI are encouraged to contribute to the benefit-sharing fund</a:t>
            </a:r>
          </a:p>
          <a:p>
            <a:pPr lvl="2">
              <a:spcBef>
                <a:spcPts val="0"/>
              </a:spcBef>
              <a:buSzPct val="100000"/>
              <a:buFont typeface="Wingdings" panose="05000000000000000000" pitchFamily="2" charset="2"/>
              <a:buChar char="Ø"/>
              <a:defRPr/>
            </a:pPr>
            <a:r>
              <a:rPr lang="en-GB" sz="1600" dirty="0"/>
              <a:t>indicative rates: 0.1% of revenues or 1% of profits </a:t>
            </a:r>
          </a:p>
          <a:p>
            <a:pPr lvl="2">
              <a:spcBef>
                <a:spcPts val="0"/>
              </a:spcBef>
              <a:buSzPct val="100000"/>
              <a:buFont typeface="Wingdings" panose="05000000000000000000" pitchFamily="2" charset="2"/>
              <a:buChar char="Ø"/>
              <a:defRPr/>
            </a:pPr>
            <a:r>
              <a:rPr lang="en-GB" sz="1600" dirty="0"/>
              <a:t>contributors receive certificate as ‘license to operate’, providing legal certainty </a:t>
            </a:r>
          </a:p>
          <a:p>
            <a:pPr lvl="2">
              <a:spcBef>
                <a:spcPts val="0"/>
              </a:spcBef>
              <a:buSzPct val="100000"/>
              <a:buFont typeface="Wingdings" panose="05000000000000000000" pitchFamily="2" charset="2"/>
              <a:buChar char="Ø"/>
              <a:defRPr/>
            </a:pPr>
            <a:r>
              <a:rPr lang="en-GB" sz="1600" dirty="0"/>
              <a:t>fund to be used for the conservation and sustainable use of biodiversity in developing countries </a:t>
            </a:r>
          </a:p>
          <a:p>
            <a:pPr lvl="2">
              <a:spcBef>
                <a:spcPts val="0"/>
              </a:spcBef>
              <a:buSzPct val="100000"/>
              <a:buFont typeface="Wingdings" panose="05000000000000000000" pitchFamily="2" charset="2"/>
              <a:buChar char="Ø"/>
              <a:defRPr/>
            </a:pPr>
            <a:r>
              <a:rPr lang="en-GB" sz="1600" dirty="0"/>
              <a:t>50% of funds go to Indigenous Peoples and Local Communities</a:t>
            </a:r>
          </a:p>
          <a:p>
            <a:pPr marL="696913" lvl="1" indent="0">
              <a:spcBef>
                <a:spcPts val="600"/>
              </a:spcBef>
              <a:buSzPct val="100000"/>
              <a:buNone/>
              <a:defRPr/>
            </a:pPr>
            <a:endParaRPr lang="en-GB" sz="2000" dirty="0"/>
          </a:p>
        </p:txBody>
      </p:sp>
      <p:pic>
        <p:nvPicPr>
          <p:cNvPr id="4" name="Picture 3">
            <a:extLst>
              <a:ext uri="{FF2B5EF4-FFF2-40B4-BE49-F238E27FC236}">
                <a16:creationId xmlns:a16="http://schemas.microsoft.com/office/drawing/2014/main" id="{B29F128D-EB76-BEF8-8D4F-2F36D5E78A24}"/>
              </a:ext>
            </a:extLst>
          </p:cNvPr>
          <p:cNvPicPr>
            <a:picLocks noChangeAspect="1"/>
          </p:cNvPicPr>
          <p:nvPr/>
        </p:nvPicPr>
        <p:blipFill>
          <a:blip r:embed="rId4" cstate="print"/>
          <a:srcRect/>
          <a:stretch>
            <a:fillRect/>
          </a:stretch>
        </p:blipFill>
        <p:spPr bwMode="auto">
          <a:xfrm>
            <a:off x="7070644" y="191278"/>
            <a:ext cx="1921458" cy="706646"/>
          </a:xfrm>
          <a:prstGeom prst="rect">
            <a:avLst/>
          </a:prstGeom>
          <a:noFill/>
          <a:ln w="9525">
            <a:noFill/>
            <a:miter lim="800000"/>
            <a:headEnd/>
            <a:tailEnd/>
          </a:ln>
        </p:spPr>
      </p:pic>
    </p:spTree>
    <p:extLst>
      <p:ext uri="{BB962C8B-B14F-4D97-AF65-F5344CB8AC3E}">
        <p14:creationId xmlns:p14="http://schemas.microsoft.com/office/powerpoint/2010/main" val="19500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ABS is relatively new</a:t>
            </a:r>
          </a:p>
        </p:txBody>
      </p:sp>
      <p:sp>
        <p:nvSpPr>
          <p:cNvPr id="3" name="Text Placeholder 2"/>
          <p:cNvSpPr>
            <a:spLocks noGrp="1"/>
          </p:cNvSpPr>
          <p:nvPr>
            <p:ph type="body" sz="quarter" idx="10"/>
          </p:nvPr>
        </p:nvSpPr>
        <p:spPr>
          <a:xfrm>
            <a:off x="872384" y="1164358"/>
            <a:ext cx="7842991" cy="5463454"/>
          </a:xfrm>
        </p:spPr>
        <p:txBody>
          <a:bodyPr/>
          <a:lstStyle/>
          <a:p>
            <a:r>
              <a:rPr lang="en-GB" sz="2000" dirty="0"/>
              <a:t>Genetic resources were taken and exchanged freely for thousands of years </a:t>
            </a:r>
          </a:p>
          <a:p>
            <a:pPr lvl="1">
              <a:spcBef>
                <a:spcPts val="0"/>
              </a:spcBef>
              <a:buFont typeface="Wingdings" panose="05000000000000000000" pitchFamily="2" charset="2"/>
              <a:buChar char="Ø"/>
            </a:pPr>
            <a:r>
              <a:rPr lang="en-GB" sz="1600" i="1" dirty="0"/>
              <a:t>genetic resources were considered ‘common heritage of mankind’</a:t>
            </a:r>
          </a:p>
          <a:p>
            <a:r>
              <a:rPr lang="en-GB" sz="2000" dirty="0"/>
              <a:t>Second half 20</a:t>
            </a:r>
            <a:r>
              <a:rPr lang="en-GB" sz="2000" baseline="30000" dirty="0"/>
              <a:t>th</a:t>
            </a:r>
            <a:r>
              <a:rPr lang="en-GB" sz="2000" dirty="0"/>
              <a:t> century: increasing role of Intellectual Property Rights for market products based on genetic resources (e.g. in medicine, cosmetics, plant breeding)</a:t>
            </a:r>
          </a:p>
          <a:p>
            <a:pPr lvl="1">
              <a:spcBef>
                <a:spcPts val="0"/>
              </a:spcBef>
              <a:buFont typeface="Wingdings" panose="05000000000000000000" pitchFamily="2" charset="2"/>
              <a:buChar char="Ø"/>
            </a:pPr>
            <a:r>
              <a:rPr lang="en-GB" sz="1600" i="1" dirty="0"/>
              <a:t>products based on genetic resources were not considered ‘common heritage of mankind’ </a:t>
            </a:r>
          </a:p>
          <a:p>
            <a:r>
              <a:rPr lang="en-GB" sz="2000" dirty="0"/>
              <a:t>Recognition that many genetic resources from developing countries were transformed in market products in developed countries</a:t>
            </a:r>
          </a:p>
          <a:p>
            <a:r>
              <a:rPr lang="en-GB" sz="2000" dirty="0"/>
              <a:t>Concept of Access and Benefit-Sharing developed</a:t>
            </a:r>
          </a:p>
          <a:p>
            <a:endParaRPr lang="nl-NL" dirty="0"/>
          </a:p>
        </p:txBody>
      </p:sp>
      <p:pic>
        <p:nvPicPr>
          <p:cNvPr id="6" name="Picture 5">
            <a:extLst>
              <a:ext uri="{FF2B5EF4-FFF2-40B4-BE49-F238E27FC236}">
                <a16:creationId xmlns:a16="http://schemas.microsoft.com/office/drawing/2014/main" id="{FC4C1B94-F2B9-419C-8BFD-A08BF7EB2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5" y="81934"/>
            <a:ext cx="1437478" cy="938853"/>
          </a:xfrm>
          <a:prstGeom prst="rect">
            <a:avLst/>
          </a:prstGeom>
        </p:spPr>
      </p:pic>
    </p:spTree>
    <p:extLst>
      <p:ext uri="{BB962C8B-B14F-4D97-AF65-F5344CB8AC3E}">
        <p14:creationId xmlns:p14="http://schemas.microsoft.com/office/powerpoint/2010/main" val="3964914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630916" y="152614"/>
            <a:ext cx="7650677" cy="129929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US" sz="2800" dirty="0"/>
              <a:t>Pathogen Access and Benefit-Sharing (PABS) System</a:t>
            </a:r>
          </a:p>
        </p:txBody>
      </p:sp>
      <p:sp>
        <p:nvSpPr>
          <p:cNvPr id="5" name="Tijdelijke aanduiding voor tekst 4"/>
          <p:cNvSpPr>
            <a:spLocks noGrp="1"/>
          </p:cNvSpPr>
          <p:nvPr>
            <p:ph type="body" sz="quarter" idx="10"/>
          </p:nvPr>
        </p:nvSpPr>
        <p:spPr>
          <a:xfrm>
            <a:off x="630916" y="1514794"/>
            <a:ext cx="8447181" cy="5591988"/>
          </a:xfrm>
        </p:spPr>
        <p:txBody>
          <a:bodyPr/>
          <a:lstStyle/>
          <a:p>
            <a:pPr eaLnBrk="1" hangingPunct="1">
              <a:spcBef>
                <a:spcPts val="600"/>
              </a:spcBef>
              <a:defRPr/>
            </a:pPr>
            <a:r>
              <a:rPr lang="en-US" sz="1800" dirty="0"/>
              <a:t>A multilateral system for access and benefit sharing for pathogens with pandemic potential </a:t>
            </a:r>
          </a:p>
          <a:p>
            <a:pPr eaLnBrk="1" hangingPunct="1">
              <a:spcBef>
                <a:spcPts val="600"/>
              </a:spcBef>
              <a:defRPr/>
            </a:pPr>
            <a:r>
              <a:rPr lang="en-US" sz="1800" dirty="0"/>
              <a:t>Addressing physical samples as well as sequence information</a:t>
            </a:r>
          </a:p>
          <a:p>
            <a:pPr eaLnBrk="1" hangingPunct="1">
              <a:spcBef>
                <a:spcPts val="600"/>
              </a:spcBef>
              <a:defRPr/>
            </a:pPr>
            <a:r>
              <a:rPr lang="en-US" sz="1800" dirty="0"/>
              <a:t>Coordinated and convened by the World Health Organization (WHO)</a:t>
            </a:r>
          </a:p>
          <a:p>
            <a:pPr eaLnBrk="1" hangingPunct="1">
              <a:spcBef>
                <a:spcPts val="600"/>
              </a:spcBef>
              <a:defRPr/>
            </a:pPr>
            <a:r>
              <a:rPr lang="en-GB" sz="1800" dirty="0"/>
              <a:t>Originally planned to be adopted </a:t>
            </a:r>
            <a:r>
              <a:rPr lang="en-US" sz="1800" dirty="0"/>
              <a:t>during the last WHO World Health Assembly in May-June 2024</a:t>
            </a:r>
            <a:endParaRPr lang="en-GB" sz="1800" dirty="0"/>
          </a:p>
          <a:p>
            <a:pPr eaLnBrk="1" hangingPunct="1">
              <a:spcBef>
                <a:spcPts val="600"/>
              </a:spcBef>
              <a:defRPr/>
            </a:pPr>
            <a:r>
              <a:rPr lang="en-GB" sz="1800" dirty="0"/>
              <a:t>However, </a:t>
            </a:r>
            <a:r>
              <a:rPr lang="en-US" sz="1800" dirty="0"/>
              <a:t>Member States did not succeed in adopting the Agreement </a:t>
            </a:r>
          </a:p>
          <a:p>
            <a:pPr eaLnBrk="1" hangingPunct="1">
              <a:spcBef>
                <a:spcPts val="600"/>
              </a:spcBef>
              <a:defRPr/>
            </a:pPr>
            <a:r>
              <a:rPr lang="en-US" sz="1800" dirty="0"/>
              <a:t>Difficult issues include</a:t>
            </a:r>
          </a:p>
          <a:p>
            <a:pPr lvl="1">
              <a:lnSpc>
                <a:spcPts val="2000"/>
              </a:lnSpc>
              <a:spcBef>
                <a:spcPts val="600"/>
              </a:spcBef>
              <a:defRPr/>
            </a:pPr>
            <a:r>
              <a:rPr lang="en-GB" sz="1600" dirty="0"/>
              <a:t>who should have access</a:t>
            </a:r>
            <a:r>
              <a:rPr lang="en-US" sz="1600" dirty="0"/>
              <a:t>?</a:t>
            </a:r>
          </a:p>
          <a:p>
            <a:pPr lvl="1">
              <a:lnSpc>
                <a:spcPts val="2000"/>
              </a:lnSpc>
              <a:spcBef>
                <a:spcPts val="600"/>
              </a:spcBef>
              <a:defRPr/>
            </a:pPr>
            <a:r>
              <a:rPr lang="en-US" sz="1600" dirty="0"/>
              <a:t>who should share benefits?</a:t>
            </a:r>
          </a:p>
          <a:p>
            <a:pPr lvl="1">
              <a:lnSpc>
                <a:spcPts val="2000"/>
              </a:lnSpc>
              <a:spcBef>
                <a:spcPts val="600"/>
              </a:spcBef>
              <a:defRPr/>
            </a:pPr>
            <a:r>
              <a:rPr lang="en-US" sz="1600" dirty="0"/>
              <a:t>which types of benefits must be shared?</a:t>
            </a:r>
            <a:endParaRPr lang="en-GB" sz="1600" dirty="0"/>
          </a:p>
          <a:p>
            <a:pPr eaLnBrk="1" hangingPunct="1">
              <a:spcBef>
                <a:spcPts val="600"/>
              </a:spcBef>
              <a:defRPr/>
            </a:pPr>
            <a:r>
              <a:rPr lang="en-US" sz="1800" dirty="0"/>
              <a:t>Negotiations are extended, with a view for adoption in December 2024, with a final deadline for May 2025 </a:t>
            </a:r>
          </a:p>
          <a:p>
            <a:pPr eaLnBrk="1" hangingPunct="1">
              <a:defRPr/>
            </a:pPr>
            <a:endParaRPr lang="en-US" sz="1800" dirty="0"/>
          </a:p>
          <a:p>
            <a:pPr eaLnBrk="1" hangingPunct="1">
              <a:defRPr/>
            </a:pPr>
            <a:endParaRPr lang="en-GB" sz="1800" dirty="0"/>
          </a:p>
          <a:p>
            <a:pPr eaLnBrk="1" hangingPunct="1">
              <a:defRPr/>
            </a:pPr>
            <a:endParaRPr lang="en-GB" sz="1800" dirty="0"/>
          </a:p>
          <a:p>
            <a:pPr marL="696913" lvl="1" indent="0" eaLnBrk="1" hangingPunct="1">
              <a:spcBef>
                <a:spcPts val="0"/>
              </a:spcBef>
              <a:spcAft>
                <a:spcPts val="600"/>
              </a:spcAft>
              <a:buFont typeface="Verdana" pitchFamily="34" charset="0"/>
              <a:buNone/>
              <a:defRPr/>
            </a:pPr>
            <a:endParaRPr lang="nl-NL" sz="1800" dirty="0"/>
          </a:p>
          <a:p>
            <a:pPr marL="0" indent="-33337" eaLnBrk="1" hangingPunct="1">
              <a:spcBef>
                <a:spcPts val="0"/>
              </a:spcBef>
              <a:spcAft>
                <a:spcPts val="600"/>
              </a:spcAft>
              <a:buFont typeface="Wingdings" pitchFamily="2" charset="2"/>
              <a:buNone/>
              <a:defRPr/>
            </a:pPr>
            <a:endParaRPr lang="nl-NL" sz="2000" dirty="0"/>
          </a:p>
          <a:p>
            <a:pPr eaLnBrk="1" hangingPunct="1">
              <a:defRPr/>
            </a:pPr>
            <a:endParaRPr lang="nl-NL" dirty="0"/>
          </a:p>
          <a:p>
            <a:pPr eaLnBrk="1" hangingPunct="1">
              <a:defRPr/>
            </a:pPr>
            <a:endParaRPr lang="nl-NL" dirty="0"/>
          </a:p>
          <a:p>
            <a:pPr lvl="1" eaLnBrk="1" hangingPunct="1">
              <a:defRPr/>
            </a:pPr>
            <a:endParaRPr lang="nl-NL" dirty="0"/>
          </a:p>
        </p:txBody>
      </p:sp>
      <p:pic>
        <p:nvPicPr>
          <p:cNvPr id="7" name="Picture 6" descr="A logo with a symbol and a globe&#10;&#10;Description automatically generated">
            <a:extLst>
              <a:ext uri="{FF2B5EF4-FFF2-40B4-BE49-F238E27FC236}">
                <a16:creationId xmlns:a16="http://schemas.microsoft.com/office/drawing/2014/main" id="{D72D36BA-3C61-222C-B6CE-FBA5D087C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128" y="115869"/>
            <a:ext cx="1297229" cy="1336035"/>
          </a:xfrm>
          <a:prstGeom prst="rect">
            <a:avLst/>
          </a:prstGeom>
          <a:solidFill>
            <a:schemeClr val="bg1"/>
          </a:solidFill>
        </p:spPr>
      </p:pic>
    </p:spTree>
    <p:extLst>
      <p:ext uri="{BB962C8B-B14F-4D97-AF65-F5344CB8AC3E}">
        <p14:creationId xmlns:p14="http://schemas.microsoft.com/office/powerpoint/2010/main" val="3586647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SzPct val="100000"/>
              <a:buFont typeface="+mj-lt"/>
              <a:buAutoNum type="arabicPeriod"/>
            </a:pPr>
            <a:r>
              <a:rPr lang="en-GB" dirty="0"/>
              <a:t>Background</a:t>
            </a:r>
          </a:p>
          <a:p>
            <a:pPr marL="457200" indent="-457200">
              <a:spcAft>
                <a:spcPts val="600"/>
              </a:spcAft>
              <a:buSzPct val="100000"/>
              <a:buFont typeface="+mj-lt"/>
              <a:buAutoNum type="arabicPeriod"/>
            </a:pPr>
            <a:r>
              <a:rPr lang="en-GB" dirty="0"/>
              <a:t>The Nagoya Protocol and other 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 of genetic resources</a:t>
            </a:r>
          </a:p>
          <a:p>
            <a:pPr marL="457200" indent="-457200">
              <a:spcAft>
                <a:spcPts val="600"/>
              </a:spcAft>
              <a:buSzPct val="100000"/>
              <a:buFont typeface="+mj-lt"/>
              <a:buAutoNum type="arabicPeriod"/>
            </a:pPr>
            <a:r>
              <a:rPr lang="en-GB" dirty="0"/>
              <a:t>New developments</a:t>
            </a:r>
          </a:p>
          <a:p>
            <a:pPr marL="457200" indent="-457200">
              <a:spcAft>
                <a:spcPts val="600"/>
              </a:spcAft>
              <a:buClr>
                <a:srgbClr val="FF0000"/>
              </a:buClr>
              <a:buSzPct val="100000"/>
              <a:buFont typeface="+mj-lt"/>
              <a:buAutoNum type="arabicPeriod"/>
            </a:pPr>
            <a:r>
              <a:rPr lang="en-GB" dirty="0">
                <a:solidFill>
                  <a:srgbClr val="FF0000"/>
                </a:solidFill>
              </a:rPr>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525899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198" y="230188"/>
            <a:ext cx="8313917" cy="791650"/>
          </a:xfrm>
        </p:spPr>
        <p:txBody>
          <a:bodyPr/>
          <a:lstStyle/>
          <a:p>
            <a:r>
              <a:rPr lang="en-GB" dirty="0"/>
              <a:t>Key messages</a:t>
            </a:r>
          </a:p>
        </p:txBody>
      </p:sp>
      <p:sp>
        <p:nvSpPr>
          <p:cNvPr id="6" name="Tijdelijke aanduiding voor tekst 5"/>
          <p:cNvSpPr>
            <a:spLocks noGrp="1"/>
          </p:cNvSpPr>
          <p:nvPr>
            <p:ph type="body" sz="quarter" idx="17"/>
          </p:nvPr>
        </p:nvSpPr>
        <p:spPr>
          <a:xfrm>
            <a:off x="601363" y="1073527"/>
            <a:ext cx="8415222" cy="5627651"/>
          </a:xfrm>
        </p:spPr>
        <p:txBody>
          <a:bodyPr/>
          <a:lstStyle/>
          <a:p>
            <a:pPr marL="342900" indent="-342900">
              <a:lnSpc>
                <a:spcPts val="2400"/>
              </a:lnSpc>
              <a:spcBef>
                <a:spcPts val="900"/>
              </a:spcBef>
              <a:spcAft>
                <a:spcPts val="0"/>
              </a:spcAft>
              <a:buSzPct val="100000"/>
              <a:buFont typeface="+mj-lt"/>
              <a:buAutoNum type="arabicPeriod"/>
            </a:pPr>
            <a:r>
              <a:rPr lang="en-GB" sz="2000" dirty="0"/>
              <a:t>The concept of Access and Benefit Sharing (ABS) was already established by the Convention on Biological Diversity (CBD) in 1993.</a:t>
            </a:r>
          </a:p>
          <a:p>
            <a:pPr marL="342900" indent="-342900">
              <a:lnSpc>
                <a:spcPts val="2400"/>
              </a:lnSpc>
              <a:spcBef>
                <a:spcPts val="900"/>
              </a:spcBef>
              <a:spcAft>
                <a:spcPts val="0"/>
              </a:spcAft>
              <a:buSzPct val="100000"/>
              <a:buFont typeface="+mj-lt"/>
              <a:buAutoNum type="arabicPeriod"/>
            </a:pPr>
            <a:r>
              <a:rPr lang="en-GB" sz="2000" dirty="0"/>
              <a:t>The Nagoya Protocol, in force since 2014, obliges countries </a:t>
            </a:r>
            <a:r>
              <a:rPr lang="en-US" sz="2000" dirty="0"/>
              <a:t>where genetic resources are used to monitor compliance to ABS rules.</a:t>
            </a:r>
          </a:p>
          <a:p>
            <a:pPr marL="342900" indent="-342900">
              <a:lnSpc>
                <a:spcPts val="2400"/>
              </a:lnSpc>
              <a:spcBef>
                <a:spcPts val="900"/>
              </a:spcBef>
              <a:spcAft>
                <a:spcPts val="0"/>
              </a:spcAft>
              <a:buSzPct val="100000"/>
              <a:buFont typeface="+mj-lt"/>
              <a:buAutoNum type="arabicPeriod"/>
            </a:pPr>
            <a:r>
              <a:rPr lang="en-US" sz="2000" dirty="0"/>
              <a:t>The EU ABS Regulation,</a:t>
            </a:r>
            <a:r>
              <a:rPr lang="en-GB" sz="2000" dirty="0"/>
              <a:t> in force since 2014,</a:t>
            </a:r>
            <a:r>
              <a:rPr lang="en-US" sz="2000" dirty="0"/>
              <a:t> is a European law that implements the compliance aspects of the Nagoya Protocol in the EU. It contains obligations for users and for governments in the EU. </a:t>
            </a:r>
            <a:endParaRPr lang="nl-NL" sz="2000" dirty="0"/>
          </a:p>
          <a:p>
            <a:pPr marL="342900" indent="-342900">
              <a:lnSpc>
                <a:spcPts val="2400"/>
              </a:lnSpc>
              <a:spcBef>
                <a:spcPts val="900"/>
              </a:spcBef>
              <a:spcAft>
                <a:spcPts val="0"/>
              </a:spcAft>
              <a:buSzPct val="100000"/>
              <a:buFont typeface="+mj-lt"/>
              <a:buAutoNum type="arabicPeriod"/>
            </a:pPr>
            <a:r>
              <a:rPr lang="en-US" sz="2000" dirty="0"/>
              <a:t>According to the interpretation of the EU ABS Regulation, ‘utilization' may include basic research, applied research and/or product development.</a:t>
            </a:r>
          </a:p>
          <a:p>
            <a:pPr marL="342900" indent="-342900">
              <a:lnSpc>
                <a:spcPts val="2400"/>
              </a:lnSpc>
              <a:spcBef>
                <a:spcPts val="900"/>
              </a:spcBef>
              <a:spcAft>
                <a:spcPts val="0"/>
              </a:spcAft>
              <a:buSzPct val="100000"/>
              <a:buFont typeface="+mj-lt"/>
              <a:buAutoNum type="arabicPeriod"/>
            </a:pPr>
            <a:r>
              <a:rPr lang="en-US" sz="2000" dirty="0"/>
              <a:t>The EU Guidance document gives detailed explanations and examples related to the EU ABS Regulation.</a:t>
            </a:r>
            <a:endParaRPr lang="nl-NL" sz="2000" dirty="0"/>
          </a:p>
          <a:p>
            <a:pPr marL="342900" indent="-342900">
              <a:lnSpc>
                <a:spcPts val="2400"/>
              </a:lnSpc>
              <a:spcBef>
                <a:spcPts val="1800"/>
              </a:spcBef>
              <a:spcAft>
                <a:spcPts val="0"/>
              </a:spcAft>
              <a:buSzPct val="100000"/>
              <a:buFont typeface="+mj-lt"/>
              <a:buAutoNum type="arabicPeriod"/>
            </a:pPr>
            <a:endParaRPr lang="en-US" sz="2000" dirty="0"/>
          </a:p>
          <a:p>
            <a:pPr marL="342900" indent="-342900">
              <a:lnSpc>
                <a:spcPts val="2400"/>
              </a:lnSpc>
              <a:spcBef>
                <a:spcPts val="1800"/>
              </a:spcBef>
              <a:spcAft>
                <a:spcPts val="0"/>
              </a:spcAft>
              <a:buSzPct val="100000"/>
              <a:buFont typeface="+mj-lt"/>
              <a:buAutoNum type="arabicPeriod"/>
            </a:pPr>
            <a:endParaRPr lang="en-GB" sz="2000" dirty="0"/>
          </a:p>
          <a:p>
            <a:pPr lvl="1" indent="0">
              <a:lnSpc>
                <a:spcPts val="2400"/>
              </a:lnSpc>
              <a:spcBef>
                <a:spcPts val="600"/>
              </a:spcBef>
              <a:spcAft>
                <a:spcPts val="0"/>
              </a:spcAft>
              <a:buSzPct val="100000"/>
              <a:buNone/>
            </a:pPr>
            <a:endParaRPr lang="en-GB" sz="1600" i="1" dirty="0"/>
          </a:p>
          <a:p>
            <a:pPr marL="1268413" lvl="1">
              <a:lnSpc>
                <a:spcPts val="2400"/>
              </a:lnSpc>
              <a:spcBef>
                <a:spcPts val="600"/>
              </a:spcBef>
              <a:spcAft>
                <a:spcPts val="0"/>
              </a:spcAft>
              <a:buSzPct val="100000"/>
              <a:buFont typeface="Wingdings" panose="05000000000000000000" pitchFamily="2" charset="2"/>
              <a:buChar char="Ø"/>
            </a:pPr>
            <a:endParaRPr lang="en-GB" sz="1600" i="1" dirty="0"/>
          </a:p>
          <a:p>
            <a:pPr lvl="1" indent="0">
              <a:lnSpc>
                <a:spcPts val="2400"/>
              </a:lnSpc>
              <a:spcBef>
                <a:spcPts val="600"/>
              </a:spcBef>
              <a:spcAft>
                <a:spcPts val="0"/>
              </a:spcAft>
              <a:buSzPct val="100000"/>
              <a:buNone/>
            </a:pPr>
            <a:endParaRPr lang="en-GB" sz="1600" i="1" dirty="0"/>
          </a:p>
          <a:p>
            <a:pPr marL="342900" indent="-342900">
              <a:spcBef>
                <a:spcPts val="600"/>
              </a:spcBef>
              <a:spcAft>
                <a:spcPts val="600"/>
              </a:spcAft>
              <a:buSzPct val="100000"/>
              <a:buFont typeface="+mj-lt"/>
              <a:buAutoNum type="arabicPeriod"/>
            </a:pPr>
            <a:endParaRPr lang="nl-NL" sz="1800" b="1" dirty="0"/>
          </a:p>
          <a:p>
            <a:pPr marL="342900" indent="-342900">
              <a:spcAft>
                <a:spcPts val="600"/>
              </a:spcAft>
              <a:buSzPct val="100000"/>
              <a:buFont typeface="+mj-lt"/>
              <a:buAutoNum type="arabicPeriod"/>
            </a:pPr>
            <a:endParaRPr lang="nl-NL" sz="1800" dirty="0"/>
          </a:p>
          <a:p>
            <a:pPr marL="342900" indent="-342900">
              <a:spcAft>
                <a:spcPts val="600"/>
              </a:spcAft>
              <a:buSzPct val="100000"/>
              <a:buFont typeface="+mj-lt"/>
              <a:buAutoNum type="arabicPeriod"/>
            </a:pPr>
            <a:endParaRPr lang="nl-NL" sz="1800" dirty="0"/>
          </a:p>
          <a:p>
            <a:pPr marL="342900" indent="-342900">
              <a:buFont typeface="Arial" pitchFamily="34" charset="0"/>
              <a:buChar char="•"/>
            </a:pPr>
            <a:endParaRPr lang="nl-NL" sz="1800" dirty="0"/>
          </a:p>
        </p:txBody>
      </p:sp>
      <p:pic>
        <p:nvPicPr>
          <p:cNvPr id="9" name="Picture Placeholder 6">
            <a:extLst>
              <a:ext uri="{FF2B5EF4-FFF2-40B4-BE49-F238E27FC236}">
                <a16:creationId xmlns:a16="http://schemas.microsoft.com/office/drawing/2014/main" id="{AF42C801-1F16-04B7-C37C-22F5A667FF6A}"/>
              </a:ext>
            </a:extLst>
          </p:cNvPr>
          <p:cNvPicPr>
            <a:picLocks noChangeAspect="1"/>
          </p:cNvPicPr>
          <p:nvPr/>
        </p:nvPicPr>
        <p:blipFill>
          <a:blip r:embed="rId3" cstate="print">
            <a:extLst>
              <a:ext uri="{28A0092B-C50C-407E-A947-70E740481C1C}">
                <a14:useLocalDpi xmlns:a14="http://schemas.microsoft.com/office/drawing/2010/main" val="0"/>
              </a:ext>
            </a:extLst>
          </a:blip>
          <a:srcRect l="12500" r="12500"/>
          <a:stretch>
            <a:fillRect/>
          </a:stretch>
        </p:blipFill>
        <p:spPr bwMode="auto">
          <a:xfrm>
            <a:off x="7846843" y="120910"/>
            <a:ext cx="967587" cy="967587"/>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57">
            <a:extLst>
              <a:ext uri="{FF2B5EF4-FFF2-40B4-BE49-F238E27FC236}">
                <a16:creationId xmlns:a16="http://schemas.microsoft.com/office/drawing/2014/main" id="{8CA5490F-1D3F-05CD-F44D-0A77CF144CE3}"/>
              </a:ext>
            </a:extLst>
          </p:cNvPr>
          <p:cNvPicPr>
            <a:picLocks noChangeAspect="1"/>
          </p:cNvPicPr>
          <p:nvPr/>
        </p:nvPicPr>
        <p:blipFill>
          <a:blip r:embed="rId4" cstate="print">
            <a:extLst>
              <a:ext uri="{28A0092B-C50C-407E-A947-70E740481C1C}">
                <a14:useLocalDpi xmlns:a14="http://schemas.microsoft.com/office/drawing/2010/main" val="0"/>
              </a:ext>
            </a:extLst>
          </a:blip>
          <a:srcRect l="16648" r="16648"/>
          <a:stretch>
            <a:fillRect/>
          </a:stretch>
        </p:blipFill>
        <p:spPr bwMode="auto">
          <a:xfrm>
            <a:off x="5661752" y="120909"/>
            <a:ext cx="967587" cy="967587"/>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Placeholder 65">
            <a:extLst>
              <a:ext uri="{FF2B5EF4-FFF2-40B4-BE49-F238E27FC236}">
                <a16:creationId xmlns:a16="http://schemas.microsoft.com/office/drawing/2014/main" id="{52692399-CAFA-CB53-FAA2-8DA7C43BE4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77377" y="137625"/>
            <a:ext cx="967587" cy="967587"/>
          </a:xfrm>
          <a:prstGeom prst="ellipse">
            <a:avLst/>
          </a:prstGeom>
        </p:spPr>
      </p:pic>
      <p:pic>
        <p:nvPicPr>
          <p:cNvPr id="12" name="Picture Placeholder 67">
            <a:extLst>
              <a:ext uri="{FF2B5EF4-FFF2-40B4-BE49-F238E27FC236}">
                <a16:creationId xmlns:a16="http://schemas.microsoft.com/office/drawing/2014/main" id="{CFCE266E-CA50-DC1C-0DCD-10EFF11EDBDD}"/>
              </a:ext>
            </a:extLst>
          </p:cNvPr>
          <p:cNvPicPr>
            <a:picLocks noChangeAspect="1"/>
          </p:cNvPicPr>
          <p:nvPr/>
        </p:nvPicPr>
        <p:blipFill>
          <a:blip r:embed="rId6" cstate="print">
            <a:extLst>
              <a:ext uri="{28A0092B-C50C-407E-A947-70E740481C1C}">
                <a14:useLocalDpi xmlns:a14="http://schemas.microsoft.com/office/drawing/2010/main" val="0"/>
              </a:ext>
            </a:extLst>
          </a:blip>
          <a:srcRect l="16172" r="16172"/>
          <a:stretch>
            <a:fillRect/>
          </a:stretch>
        </p:blipFill>
        <p:spPr>
          <a:xfrm>
            <a:off x="6907910" y="148676"/>
            <a:ext cx="953260" cy="953260"/>
          </a:xfrm>
          <a:prstGeom prst="ellipse">
            <a:avLst/>
          </a:prstGeom>
        </p:spPr>
      </p:pic>
    </p:spTree>
    <p:extLst>
      <p:ext uri="{BB962C8B-B14F-4D97-AF65-F5344CB8AC3E}">
        <p14:creationId xmlns:p14="http://schemas.microsoft.com/office/powerpoint/2010/main" val="258892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15041" y="227171"/>
            <a:ext cx="8313917" cy="791650"/>
          </a:xfrm>
        </p:spPr>
        <p:txBody>
          <a:bodyPr/>
          <a:lstStyle/>
          <a:p>
            <a:r>
              <a:rPr lang="en-GB" dirty="0"/>
              <a:t>Key messages</a:t>
            </a:r>
          </a:p>
        </p:txBody>
      </p:sp>
      <p:sp>
        <p:nvSpPr>
          <p:cNvPr id="6" name="Tijdelijke aanduiding voor tekst 5"/>
          <p:cNvSpPr>
            <a:spLocks noGrp="1"/>
          </p:cNvSpPr>
          <p:nvPr>
            <p:ph type="body" sz="quarter" idx="17"/>
          </p:nvPr>
        </p:nvSpPr>
        <p:spPr>
          <a:xfrm>
            <a:off x="651847" y="1082291"/>
            <a:ext cx="8245018" cy="5359807"/>
          </a:xfrm>
        </p:spPr>
        <p:txBody>
          <a:bodyPr/>
          <a:lstStyle/>
          <a:p>
            <a:pPr marL="457200" indent="-457200">
              <a:lnSpc>
                <a:spcPts val="2400"/>
              </a:lnSpc>
              <a:spcBef>
                <a:spcPts val="900"/>
              </a:spcBef>
              <a:spcAft>
                <a:spcPts val="0"/>
              </a:spcAft>
              <a:buSzPct val="100000"/>
              <a:buFont typeface="+mj-lt"/>
              <a:buAutoNum type="arabicPeriod" startAt="6"/>
            </a:pPr>
            <a:r>
              <a:rPr lang="en-US" sz="2000" dirty="0"/>
              <a:t>The ABS Regulation does not cover access rules of EU member states; these are decided upon by countries themselves.</a:t>
            </a:r>
          </a:p>
          <a:p>
            <a:pPr marL="457200" indent="-457200">
              <a:lnSpc>
                <a:spcPts val="2400"/>
              </a:lnSpc>
              <a:spcBef>
                <a:spcPts val="900"/>
              </a:spcBef>
              <a:spcAft>
                <a:spcPts val="0"/>
              </a:spcAft>
              <a:buSzPct val="100000"/>
              <a:buFont typeface="+mj-lt"/>
              <a:buAutoNum type="arabicPeriod" startAt="6"/>
            </a:pPr>
            <a:r>
              <a:rPr lang="en-US" sz="2000" dirty="0"/>
              <a:t>Access to Dutch genetic resources is not regulated: Prior Informed Consent (PIC) is not needed.</a:t>
            </a:r>
          </a:p>
          <a:p>
            <a:pPr marL="457200" indent="-457200">
              <a:lnSpc>
                <a:spcPts val="2400"/>
              </a:lnSpc>
              <a:spcBef>
                <a:spcPts val="900"/>
              </a:spcBef>
              <a:spcAft>
                <a:spcPts val="0"/>
              </a:spcAft>
              <a:buSzPct val="100000"/>
              <a:buFont typeface="+mj-lt"/>
              <a:buAutoNum type="arabicPeriod" startAt="6"/>
            </a:pPr>
            <a:r>
              <a:rPr lang="en-US" sz="2000" dirty="0"/>
              <a:t>National legislation in non-EU provider countries may go further than the EU ABS Regulation.</a:t>
            </a:r>
          </a:p>
          <a:p>
            <a:pPr marL="457200" indent="-457200">
              <a:lnSpc>
                <a:spcPts val="2400"/>
              </a:lnSpc>
              <a:spcBef>
                <a:spcPts val="900"/>
              </a:spcBef>
              <a:spcAft>
                <a:spcPts val="0"/>
              </a:spcAft>
              <a:buSzPct val="100000"/>
              <a:buFont typeface="+mj-lt"/>
              <a:buAutoNum type="arabicPeriod" startAt="6"/>
            </a:pPr>
            <a:r>
              <a:rPr lang="en-US" sz="2000" dirty="0"/>
              <a:t>“Digital Sequence Information” (“DSI”) does not fall under the Nagoya Protocol and the EU ABS regulation, but a multilateral ABS-system for DSI is being established under the CBD, with a global benefit-sharing fund.</a:t>
            </a:r>
          </a:p>
          <a:p>
            <a:pPr marL="457200" indent="-457200">
              <a:lnSpc>
                <a:spcPts val="2400"/>
              </a:lnSpc>
              <a:spcBef>
                <a:spcPts val="900"/>
              </a:spcBef>
              <a:spcAft>
                <a:spcPts val="0"/>
              </a:spcAft>
              <a:buSzPct val="100000"/>
              <a:buFont typeface="+mj-lt"/>
              <a:buAutoNum type="arabicPeriod" startAt="6"/>
            </a:pPr>
            <a:r>
              <a:rPr lang="en-US" sz="2000" dirty="0"/>
              <a:t>Negotiations on a multilateral Pathogen Access and Benefit-Sharing (PABS) system under the WHO, addressing physical samples as well as sequence information of pathogens with pandemic potential, are still ongoing.</a:t>
            </a:r>
          </a:p>
          <a:p>
            <a:pPr marL="457200" indent="-457200">
              <a:lnSpc>
                <a:spcPts val="2400"/>
              </a:lnSpc>
              <a:spcBef>
                <a:spcPts val="600"/>
              </a:spcBef>
              <a:spcAft>
                <a:spcPts val="0"/>
              </a:spcAft>
              <a:buSzPct val="100000"/>
              <a:buFont typeface="+mj-lt"/>
              <a:buAutoNum type="arabicPeriod" startAt="6"/>
            </a:pPr>
            <a:endParaRPr lang="nl-NL" sz="1800" dirty="0"/>
          </a:p>
        </p:txBody>
      </p:sp>
      <p:pic>
        <p:nvPicPr>
          <p:cNvPr id="18" name="Picture Placeholder 6">
            <a:extLst>
              <a:ext uri="{FF2B5EF4-FFF2-40B4-BE49-F238E27FC236}">
                <a16:creationId xmlns:a16="http://schemas.microsoft.com/office/drawing/2014/main" id="{9AC0B2DC-739C-E9B9-A7E4-C2B8E88C5C5C}"/>
              </a:ext>
            </a:extLst>
          </p:cNvPr>
          <p:cNvPicPr>
            <a:picLocks noChangeAspect="1"/>
          </p:cNvPicPr>
          <p:nvPr/>
        </p:nvPicPr>
        <p:blipFill>
          <a:blip r:embed="rId3" cstate="print">
            <a:extLst>
              <a:ext uri="{28A0092B-C50C-407E-A947-70E740481C1C}">
                <a14:useLocalDpi xmlns:a14="http://schemas.microsoft.com/office/drawing/2010/main" val="0"/>
              </a:ext>
            </a:extLst>
          </a:blip>
          <a:srcRect l="12500" r="12500"/>
          <a:stretch>
            <a:fillRect/>
          </a:stretch>
        </p:blipFill>
        <p:spPr bwMode="auto">
          <a:xfrm>
            <a:off x="7846843" y="120910"/>
            <a:ext cx="967587" cy="967587"/>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Placeholder 57">
            <a:extLst>
              <a:ext uri="{FF2B5EF4-FFF2-40B4-BE49-F238E27FC236}">
                <a16:creationId xmlns:a16="http://schemas.microsoft.com/office/drawing/2014/main" id="{05977351-A20F-4088-9AAA-363246F55F69}"/>
              </a:ext>
            </a:extLst>
          </p:cNvPr>
          <p:cNvPicPr>
            <a:picLocks noChangeAspect="1"/>
          </p:cNvPicPr>
          <p:nvPr/>
        </p:nvPicPr>
        <p:blipFill>
          <a:blip r:embed="rId4" cstate="print">
            <a:extLst>
              <a:ext uri="{28A0092B-C50C-407E-A947-70E740481C1C}">
                <a14:useLocalDpi xmlns:a14="http://schemas.microsoft.com/office/drawing/2010/main" val="0"/>
              </a:ext>
            </a:extLst>
          </a:blip>
          <a:srcRect l="16648" r="16648"/>
          <a:stretch>
            <a:fillRect/>
          </a:stretch>
        </p:blipFill>
        <p:spPr bwMode="auto">
          <a:xfrm>
            <a:off x="5661752" y="120909"/>
            <a:ext cx="967587" cy="967587"/>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Placeholder 65">
            <a:extLst>
              <a:ext uri="{FF2B5EF4-FFF2-40B4-BE49-F238E27FC236}">
                <a16:creationId xmlns:a16="http://schemas.microsoft.com/office/drawing/2014/main" id="{130A92B0-EF82-573A-614E-6509D0F0D2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77377" y="137625"/>
            <a:ext cx="967587" cy="967587"/>
          </a:xfrm>
          <a:prstGeom prst="ellipse">
            <a:avLst/>
          </a:prstGeom>
        </p:spPr>
      </p:pic>
      <p:pic>
        <p:nvPicPr>
          <p:cNvPr id="21" name="Picture Placeholder 67">
            <a:extLst>
              <a:ext uri="{FF2B5EF4-FFF2-40B4-BE49-F238E27FC236}">
                <a16:creationId xmlns:a16="http://schemas.microsoft.com/office/drawing/2014/main" id="{C21E783A-9862-43FE-FDC2-BFCD6B6B5DB3}"/>
              </a:ext>
            </a:extLst>
          </p:cNvPr>
          <p:cNvPicPr>
            <a:picLocks noChangeAspect="1"/>
          </p:cNvPicPr>
          <p:nvPr/>
        </p:nvPicPr>
        <p:blipFill>
          <a:blip r:embed="rId6" cstate="print">
            <a:extLst>
              <a:ext uri="{28A0092B-C50C-407E-A947-70E740481C1C}">
                <a14:useLocalDpi xmlns:a14="http://schemas.microsoft.com/office/drawing/2010/main" val="0"/>
              </a:ext>
            </a:extLst>
          </a:blip>
          <a:srcRect l="16172" r="16172"/>
          <a:stretch>
            <a:fillRect/>
          </a:stretch>
        </p:blipFill>
        <p:spPr>
          <a:xfrm>
            <a:off x="6907910" y="148676"/>
            <a:ext cx="953260" cy="953260"/>
          </a:xfrm>
          <a:prstGeom prst="ellipse">
            <a:avLst/>
          </a:prstGeom>
        </p:spPr>
      </p:pic>
    </p:spTree>
    <p:extLst>
      <p:ext uri="{BB962C8B-B14F-4D97-AF65-F5344CB8AC3E}">
        <p14:creationId xmlns:p14="http://schemas.microsoft.com/office/powerpoint/2010/main" val="15220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More information</a:t>
            </a:r>
          </a:p>
        </p:txBody>
      </p:sp>
      <p:sp>
        <p:nvSpPr>
          <p:cNvPr id="3" name="Text Placeholder 2"/>
          <p:cNvSpPr>
            <a:spLocks noGrp="1"/>
          </p:cNvSpPr>
          <p:nvPr>
            <p:ph type="body" sz="quarter" idx="10"/>
          </p:nvPr>
        </p:nvSpPr>
        <p:spPr>
          <a:xfrm>
            <a:off x="537812" y="1112438"/>
            <a:ext cx="8606188" cy="5227608"/>
          </a:xfrm>
        </p:spPr>
        <p:txBody>
          <a:bodyPr/>
          <a:lstStyle/>
          <a:p>
            <a:r>
              <a:rPr lang="en-GB" sz="2000" dirty="0"/>
              <a:t>Website CBD / Nagoya Protocol (</a:t>
            </a:r>
            <a:r>
              <a:rPr lang="en-GB" sz="2000" dirty="0">
                <a:hlinkClick r:id="rId3"/>
              </a:rPr>
              <a:t>www.cbd.int</a:t>
            </a:r>
            <a:r>
              <a:rPr lang="en-GB" sz="2000" dirty="0"/>
              <a:t>)</a:t>
            </a:r>
          </a:p>
          <a:p>
            <a:pPr lvl="1">
              <a:lnSpc>
                <a:spcPts val="2200"/>
              </a:lnSpc>
              <a:spcBef>
                <a:spcPts val="300"/>
              </a:spcBef>
              <a:buFont typeface="Wingdings" panose="05000000000000000000" pitchFamily="2" charset="2"/>
              <a:buChar char="Ø"/>
            </a:pPr>
            <a:r>
              <a:rPr lang="en-GB" sz="1600" dirty="0"/>
              <a:t>maintained by CBD/NP </a:t>
            </a:r>
          </a:p>
          <a:p>
            <a:pPr lvl="1">
              <a:lnSpc>
                <a:spcPts val="2200"/>
              </a:lnSpc>
              <a:spcBef>
                <a:spcPts val="300"/>
              </a:spcBef>
              <a:buFont typeface="Wingdings" panose="05000000000000000000" pitchFamily="2" charset="2"/>
              <a:buChar char="Ø"/>
            </a:pPr>
            <a:r>
              <a:rPr lang="en-GB" sz="1600" dirty="0"/>
              <a:t>lists of Parties to CBD and NP and contact points</a:t>
            </a:r>
          </a:p>
          <a:p>
            <a:pPr lvl="1">
              <a:lnSpc>
                <a:spcPts val="2200"/>
              </a:lnSpc>
              <a:spcBef>
                <a:spcPts val="300"/>
              </a:spcBef>
              <a:buFont typeface="Wingdings" panose="05000000000000000000" pitchFamily="2" charset="2"/>
              <a:buChar char="Ø"/>
            </a:pPr>
            <a:r>
              <a:rPr lang="en-GB" sz="1600" dirty="0"/>
              <a:t>information on meetings and processes</a:t>
            </a:r>
          </a:p>
          <a:p>
            <a:pPr>
              <a:spcBef>
                <a:spcPts val="1800"/>
              </a:spcBef>
            </a:pPr>
            <a:r>
              <a:rPr lang="en-GB" sz="2000" dirty="0"/>
              <a:t>ABS Clearing House (</a:t>
            </a:r>
            <a:r>
              <a:rPr lang="en-GB" sz="2000" dirty="0">
                <a:hlinkClick r:id="rId4"/>
              </a:rPr>
              <a:t>absch.cbd.int/</a:t>
            </a:r>
            <a:r>
              <a:rPr lang="en-GB" sz="2000" dirty="0"/>
              <a:t>)</a:t>
            </a:r>
            <a:endParaRPr lang="en-GB" sz="2000" dirty="0">
              <a:hlinkClick r:id="rId5">
                <a:extLst>
                  <a:ext uri="{A12FA001-AC4F-418D-AE19-62706E023703}">
                    <ahyp:hlinkClr xmlns:ahyp="http://schemas.microsoft.com/office/drawing/2018/hyperlinkcolor" val="tx"/>
                  </a:ext>
                </a:extLst>
              </a:hlinkClick>
            </a:endParaRPr>
          </a:p>
          <a:p>
            <a:pPr lvl="1">
              <a:lnSpc>
                <a:spcPts val="2200"/>
              </a:lnSpc>
              <a:spcBef>
                <a:spcPts val="300"/>
              </a:spcBef>
              <a:buFont typeface="Wingdings" panose="05000000000000000000" pitchFamily="2" charset="2"/>
              <a:buChar char="Ø"/>
            </a:pPr>
            <a:r>
              <a:rPr lang="en-GB" sz="1600" dirty="0"/>
              <a:t>maintained by CBD/NP </a:t>
            </a:r>
          </a:p>
          <a:p>
            <a:pPr lvl="1">
              <a:lnSpc>
                <a:spcPts val="2200"/>
              </a:lnSpc>
              <a:spcBef>
                <a:spcPts val="300"/>
              </a:spcBef>
              <a:buFont typeface="Wingdings" panose="05000000000000000000" pitchFamily="2" charset="2"/>
              <a:buChar char="Ø"/>
            </a:pPr>
            <a:r>
              <a:rPr lang="en-GB" sz="1600" dirty="0"/>
              <a:t>country information (contact persons, laws)</a:t>
            </a:r>
          </a:p>
          <a:p>
            <a:pPr>
              <a:spcBef>
                <a:spcPts val="1800"/>
              </a:spcBef>
            </a:pPr>
            <a:r>
              <a:rPr lang="en-GB" sz="2000" dirty="0"/>
              <a:t>WHO website (</a:t>
            </a:r>
            <a:r>
              <a:rPr lang="en-GB" sz="2000" dirty="0">
                <a:hlinkClick r:id="rId6"/>
              </a:rPr>
              <a:t>www.who.int</a:t>
            </a:r>
            <a:r>
              <a:rPr lang="en-GB" sz="2000" dirty="0"/>
              <a:t>)</a:t>
            </a:r>
          </a:p>
          <a:p>
            <a:pPr lvl="1">
              <a:spcBef>
                <a:spcPts val="300"/>
              </a:spcBef>
            </a:pPr>
            <a:r>
              <a:rPr lang="en-GB" sz="1600" dirty="0"/>
              <a:t>information on </a:t>
            </a:r>
            <a:r>
              <a:rPr lang="en-US" sz="1600" dirty="0"/>
              <a:t>Pandemic Influenza Preparedness (PIP) Framework </a:t>
            </a:r>
            <a:r>
              <a:rPr lang="en-GB" sz="1500" dirty="0"/>
              <a:t>(</a:t>
            </a:r>
            <a:r>
              <a:rPr lang="en-GB" sz="1500" dirty="0">
                <a:hlinkClick r:id="rId7"/>
              </a:rPr>
              <a:t>www.who.int/news-room/questions-and-answers/item/pandemic-prevention--preparedness-and-response-accord</a:t>
            </a:r>
            <a:r>
              <a:rPr lang="en-GB" sz="1500" dirty="0"/>
              <a:t>)</a:t>
            </a:r>
          </a:p>
          <a:p>
            <a:pPr lvl="1">
              <a:spcBef>
                <a:spcPts val="300"/>
              </a:spcBef>
            </a:pPr>
            <a:r>
              <a:rPr lang="en-GB" sz="1600" dirty="0"/>
              <a:t>information on the future </a:t>
            </a:r>
            <a:r>
              <a:rPr lang="en-US" sz="1600" dirty="0"/>
              <a:t>Pathogen Access and Benefit-Sharing (PABS) System </a:t>
            </a:r>
            <a:r>
              <a:rPr lang="en-US" sz="1500" dirty="0"/>
              <a:t>(</a:t>
            </a:r>
            <a:r>
              <a:rPr lang="en-US" sz="1500" dirty="0">
                <a:hlinkClick r:id="rId8"/>
              </a:rPr>
              <a:t>www.who.int/news-room/questions-and-answers/item/pandemic-prevention--preparedness-and-response-accord</a:t>
            </a:r>
            <a:r>
              <a:rPr lang="en-US" sz="1500" dirty="0"/>
              <a:t>)</a:t>
            </a:r>
          </a:p>
          <a:p>
            <a:pPr lvl="1">
              <a:lnSpc>
                <a:spcPts val="2200"/>
              </a:lnSpc>
              <a:spcBef>
                <a:spcPts val="300"/>
              </a:spcBef>
              <a:buFont typeface="Wingdings" panose="05000000000000000000" pitchFamily="2" charset="2"/>
              <a:buChar char="Ø"/>
            </a:pPr>
            <a:endParaRPr lang="en-GB" sz="1600" dirty="0"/>
          </a:p>
          <a:p>
            <a:pPr marL="0" indent="0">
              <a:spcBef>
                <a:spcPts val="900"/>
              </a:spcBef>
              <a:buNone/>
            </a:pPr>
            <a:endParaRPr lang="en-GB" sz="1600"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6301" y="-115328"/>
            <a:ext cx="2137699" cy="1507523"/>
          </a:xfrm>
          <a:prstGeom prst="rect">
            <a:avLst/>
          </a:prstGeom>
        </p:spPr>
      </p:pic>
    </p:spTree>
    <p:extLst>
      <p:ext uri="{BB962C8B-B14F-4D97-AF65-F5344CB8AC3E}">
        <p14:creationId xmlns:p14="http://schemas.microsoft.com/office/powerpoint/2010/main" val="2627520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More information</a:t>
            </a:r>
          </a:p>
        </p:txBody>
      </p:sp>
      <p:sp>
        <p:nvSpPr>
          <p:cNvPr id="3" name="Text Placeholder 2"/>
          <p:cNvSpPr>
            <a:spLocks noGrp="1"/>
          </p:cNvSpPr>
          <p:nvPr>
            <p:ph type="body" sz="quarter" idx="10"/>
          </p:nvPr>
        </p:nvSpPr>
        <p:spPr>
          <a:xfrm>
            <a:off x="737874" y="1268957"/>
            <a:ext cx="7503053" cy="5227608"/>
          </a:xfrm>
        </p:spPr>
        <p:txBody>
          <a:bodyPr/>
          <a:lstStyle/>
          <a:p>
            <a:pPr>
              <a:spcBef>
                <a:spcPts val="1800"/>
              </a:spcBef>
            </a:pPr>
            <a:r>
              <a:rPr lang="en-GB" sz="2000" dirty="0"/>
              <a:t>ABS website of the EU (</a:t>
            </a:r>
            <a:r>
              <a:rPr lang="en-GB" sz="2000" dirty="0">
                <a:hlinkClick r:id="rId3"/>
              </a:rPr>
              <a:t>http://ec.europa.eu/environment/nature/biodiversity/international/abs/legislation_en.htm</a:t>
            </a:r>
            <a:r>
              <a:rPr lang="en-GB" sz="2000" dirty="0"/>
              <a:t>)</a:t>
            </a:r>
          </a:p>
          <a:p>
            <a:pPr lvl="1">
              <a:lnSpc>
                <a:spcPts val="2200"/>
              </a:lnSpc>
              <a:spcBef>
                <a:spcPts val="300"/>
              </a:spcBef>
              <a:buFont typeface="Wingdings" panose="05000000000000000000" pitchFamily="2" charset="2"/>
              <a:buChar char="Ø"/>
            </a:pPr>
            <a:r>
              <a:rPr lang="en-GB" sz="1600" dirty="0"/>
              <a:t>maintained by European Commission</a:t>
            </a:r>
          </a:p>
          <a:p>
            <a:pPr lvl="1">
              <a:lnSpc>
                <a:spcPts val="2200"/>
              </a:lnSpc>
              <a:spcBef>
                <a:spcPts val="300"/>
              </a:spcBef>
              <a:buFont typeface="Wingdings" panose="05000000000000000000" pitchFamily="2" charset="2"/>
              <a:buChar char="Ø"/>
            </a:pPr>
            <a:r>
              <a:rPr lang="en-GB" sz="1600" dirty="0"/>
              <a:t>information on EU rules</a:t>
            </a:r>
          </a:p>
          <a:p>
            <a:pPr lvl="1">
              <a:lnSpc>
                <a:spcPts val="2200"/>
              </a:lnSpc>
              <a:spcBef>
                <a:spcPts val="300"/>
              </a:spcBef>
              <a:buFont typeface="Wingdings" panose="05000000000000000000" pitchFamily="2" charset="2"/>
              <a:buChar char="Ø"/>
            </a:pPr>
            <a:r>
              <a:rPr lang="en-GB" sz="1600" dirty="0"/>
              <a:t>EU registers of collections and recognized ‘best practices’</a:t>
            </a:r>
          </a:p>
          <a:p>
            <a:pPr>
              <a:spcBef>
                <a:spcPts val="1800"/>
              </a:spcBef>
            </a:pPr>
            <a:r>
              <a:rPr lang="en-GB" sz="2000" dirty="0"/>
              <a:t>Website of National Focal Point NL (</a:t>
            </a:r>
            <a:r>
              <a:rPr lang="en-GB" sz="2000" dirty="0">
                <a:hlinkClick r:id="rId4"/>
              </a:rPr>
              <a:t>www.absfocalpoint.nl</a:t>
            </a:r>
            <a:r>
              <a:rPr lang="en-GB" sz="2000" dirty="0"/>
              <a:t>)</a:t>
            </a:r>
          </a:p>
          <a:p>
            <a:pPr lvl="1">
              <a:lnSpc>
                <a:spcPts val="2200"/>
              </a:lnSpc>
              <a:spcBef>
                <a:spcPts val="300"/>
              </a:spcBef>
              <a:buFont typeface="Wingdings" panose="05000000000000000000" pitchFamily="2" charset="2"/>
              <a:buChar char="Ø"/>
            </a:pPr>
            <a:r>
              <a:rPr lang="en-GB" sz="1600" dirty="0"/>
              <a:t>bilingual (Dutch/English)</a:t>
            </a:r>
          </a:p>
          <a:p>
            <a:pPr lvl="1">
              <a:lnSpc>
                <a:spcPts val="2200"/>
              </a:lnSpc>
              <a:spcBef>
                <a:spcPts val="300"/>
              </a:spcBef>
              <a:buFont typeface="Wingdings" panose="05000000000000000000" pitchFamily="2" charset="2"/>
              <a:buChar char="Ø"/>
            </a:pPr>
            <a:r>
              <a:rPr lang="en-GB" sz="1600" dirty="0"/>
              <a:t>information on rules and what to do</a:t>
            </a:r>
          </a:p>
          <a:p>
            <a:pPr lvl="1">
              <a:lnSpc>
                <a:spcPts val="2200"/>
              </a:lnSpc>
              <a:spcBef>
                <a:spcPts val="300"/>
              </a:spcBef>
              <a:buFont typeface="Wingdings" panose="05000000000000000000" pitchFamily="2" charset="2"/>
              <a:buChar char="Ø"/>
            </a:pPr>
            <a:r>
              <a:rPr lang="en-GB" sz="1600" dirty="0"/>
              <a:t>interactive help tool</a:t>
            </a:r>
          </a:p>
          <a:p>
            <a:pPr lvl="1">
              <a:lnSpc>
                <a:spcPts val="2200"/>
              </a:lnSpc>
              <a:spcBef>
                <a:spcPts val="300"/>
              </a:spcBef>
              <a:buFont typeface="Wingdings" panose="05000000000000000000" pitchFamily="2" charset="2"/>
              <a:buChar char="Ø"/>
            </a:pPr>
            <a:r>
              <a:rPr lang="en-GB" sz="1600" dirty="0"/>
              <a:t>news articles on new developments (e.g. DSI)</a:t>
            </a:r>
          </a:p>
          <a:p>
            <a:pPr lvl="1">
              <a:lnSpc>
                <a:spcPts val="2200"/>
              </a:lnSpc>
              <a:spcBef>
                <a:spcPts val="300"/>
              </a:spcBef>
              <a:buFont typeface="Wingdings" panose="05000000000000000000" pitchFamily="2" charset="2"/>
              <a:buChar char="Ø"/>
            </a:pPr>
            <a:r>
              <a:rPr lang="en-GB" sz="1600" dirty="0"/>
              <a:t>subscription to ABS newsletter</a:t>
            </a:r>
          </a:p>
          <a:p>
            <a:pPr lvl="1">
              <a:lnSpc>
                <a:spcPts val="2200"/>
              </a:lnSpc>
              <a:spcBef>
                <a:spcPts val="300"/>
              </a:spcBef>
              <a:buFont typeface="Wingdings" panose="05000000000000000000" pitchFamily="2" charset="2"/>
              <a:buChar char="Ø"/>
            </a:pPr>
            <a:r>
              <a:rPr lang="en-GB" sz="1600" dirty="0"/>
              <a:t>FAQ</a:t>
            </a:r>
          </a:p>
          <a:p>
            <a:pPr lvl="1">
              <a:lnSpc>
                <a:spcPts val="2200"/>
              </a:lnSpc>
              <a:spcBef>
                <a:spcPts val="300"/>
              </a:spcBef>
              <a:buFont typeface="Wingdings" panose="05000000000000000000" pitchFamily="2" charset="2"/>
              <a:buChar char="Ø"/>
            </a:pPr>
            <a:endParaRPr lang="en-GB" sz="1600" dirty="0"/>
          </a:p>
          <a:p>
            <a:pPr>
              <a:spcBef>
                <a:spcPts val="1800"/>
              </a:spcBef>
            </a:pPr>
            <a:endParaRPr lang="en-GB" sz="2000" dirty="0"/>
          </a:p>
          <a:p>
            <a:pPr marL="0" indent="0">
              <a:spcBef>
                <a:spcPts val="900"/>
              </a:spcBef>
              <a:buNone/>
            </a:pPr>
            <a:endParaRPr lang="en-GB" sz="16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301" y="-115328"/>
            <a:ext cx="2137699" cy="1507523"/>
          </a:xfrm>
          <a:prstGeom prst="rect">
            <a:avLst/>
          </a:prstGeom>
        </p:spPr>
      </p:pic>
    </p:spTree>
    <p:extLst>
      <p:ext uri="{BB962C8B-B14F-4D97-AF65-F5344CB8AC3E}">
        <p14:creationId xmlns:p14="http://schemas.microsoft.com/office/powerpoint/2010/main" val="2869750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jdelijke aanduiding voor tekst 4"/>
          <p:cNvSpPr>
            <a:spLocks noGrp="1"/>
          </p:cNvSpPr>
          <p:nvPr>
            <p:ph type="body" sz="quarter" idx="18"/>
          </p:nvPr>
        </p:nvSpPr>
        <p:spPr>
          <a:xfrm>
            <a:off x="781074" y="600957"/>
            <a:ext cx="8814816" cy="1195326"/>
          </a:xfrm>
        </p:spPr>
        <p:txBody>
          <a:bodyPr/>
          <a:lstStyle/>
          <a:p>
            <a:endParaRPr lang="nl-NL" sz="5400" dirty="0"/>
          </a:p>
          <a:p>
            <a:r>
              <a:rPr lang="en-GB" sz="4000" dirty="0"/>
              <a:t>Thank you for your attention!</a:t>
            </a:r>
          </a:p>
          <a:p>
            <a:endParaRPr lang="en-GB" sz="2400" dirty="0"/>
          </a:p>
          <a:p>
            <a:endParaRPr lang="nl-NL" sz="3200" dirty="0"/>
          </a:p>
        </p:txBody>
      </p:sp>
      <p:sp>
        <p:nvSpPr>
          <p:cNvPr id="8" name="Tijdelijke aanduiding voor tekst 4">
            <a:extLst>
              <a:ext uri="{FF2B5EF4-FFF2-40B4-BE49-F238E27FC236}">
                <a16:creationId xmlns:a16="http://schemas.microsoft.com/office/drawing/2014/main" id="{90A3E3D4-3D97-4876-9A04-4597577FF3DC}"/>
              </a:ext>
            </a:extLst>
          </p:cNvPr>
          <p:cNvSpPr txBox="1">
            <a:spLocks/>
          </p:cNvSpPr>
          <p:nvPr/>
        </p:nvSpPr>
        <p:spPr bwMode="auto">
          <a:xfrm>
            <a:off x="5537568" y="1789518"/>
            <a:ext cx="3428976" cy="98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noAutofit/>
          </a:bodyPr>
          <a:lstStyle>
            <a:lvl1pPr marL="0" indent="0" algn="l" rtl="0" fontAlgn="base">
              <a:lnSpc>
                <a:spcPts val="2500"/>
              </a:lnSpc>
              <a:spcBef>
                <a:spcPts val="1200"/>
              </a:spcBef>
              <a:spcAft>
                <a:spcPct val="0"/>
              </a:spcAft>
              <a:buClr>
                <a:schemeClr val="bg2"/>
              </a:buClr>
              <a:buSzPct val="140000"/>
              <a:buFont typeface="Wingdings" pitchFamily="2" charset="2"/>
              <a:buNone/>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a:t>www.absfocalpoint.nl</a:t>
            </a:r>
          </a:p>
          <a:p>
            <a:r>
              <a:rPr lang="nl-NL" sz="2000" dirty="0"/>
              <a:t>NagoyaNL@wur.nl</a:t>
            </a:r>
          </a:p>
          <a:p>
            <a:endParaRPr lang="nl-NL" sz="2000" dirty="0"/>
          </a:p>
          <a:p>
            <a:endParaRPr lang="nl-NL" sz="2400" dirty="0"/>
          </a:p>
          <a:p>
            <a:endParaRPr lang="nl-NL" sz="3200" dirty="0"/>
          </a:p>
        </p:txBody>
      </p:sp>
      <p:pic>
        <p:nvPicPr>
          <p:cNvPr id="4" name="Picture Placeholder 57">
            <a:extLst>
              <a:ext uri="{FF2B5EF4-FFF2-40B4-BE49-F238E27FC236}">
                <a16:creationId xmlns:a16="http://schemas.microsoft.com/office/drawing/2014/main" id="{FBED6BC1-4E37-3D93-AC75-63E883905780}"/>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6648" r="16648"/>
          <a:stretch>
            <a:fillRect/>
          </a:stretch>
        </p:blipFill>
        <p:spPr>
          <a:xfrm>
            <a:off x="408117" y="3301428"/>
            <a:ext cx="2647950" cy="2647950"/>
          </a:xfrm>
        </p:spPr>
      </p:pic>
      <p:pic>
        <p:nvPicPr>
          <p:cNvPr id="6" name="Picture Placeholder 6">
            <a:extLst>
              <a:ext uri="{FF2B5EF4-FFF2-40B4-BE49-F238E27FC236}">
                <a16:creationId xmlns:a16="http://schemas.microsoft.com/office/drawing/2014/main" id="{7E4F9B65-6E11-D5D1-5A81-A96B0D06188C}"/>
              </a:ext>
            </a:extLst>
          </p:cNvPr>
          <p:cNvPicPr>
            <a:picLocks noChangeAspect="1"/>
          </p:cNvPicPr>
          <p:nvPr/>
        </p:nvPicPr>
        <p:blipFill>
          <a:blip r:embed="rId4" cstate="print">
            <a:extLst>
              <a:ext uri="{28A0092B-C50C-407E-A947-70E740481C1C}">
                <a14:useLocalDpi xmlns:a14="http://schemas.microsoft.com/office/drawing/2010/main" val="0"/>
              </a:ext>
            </a:extLst>
          </a:blip>
          <a:srcRect l="12500" r="12500"/>
          <a:stretch>
            <a:fillRect/>
          </a:stretch>
        </p:blipFill>
        <p:spPr bwMode="auto">
          <a:xfrm>
            <a:off x="6398433" y="3301080"/>
            <a:ext cx="2651573" cy="2651573"/>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Placeholder 65">
            <a:extLst>
              <a:ext uri="{FF2B5EF4-FFF2-40B4-BE49-F238E27FC236}">
                <a16:creationId xmlns:a16="http://schemas.microsoft.com/office/drawing/2014/main" id="{EF81E835-46A8-68B8-1CDA-6C5E9B7FDF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826832" y="3301296"/>
            <a:ext cx="2651357" cy="2651357"/>
          </a:xfrm>
          <a:prstGeom prst="ellipse">
            <a:avLst/>
          </a:prstGeom>
        </p:spPr>
      </p:pic>
      <p:pic>
        <p:nvPicPr>
          <p:cNvPr id="11" name="Picture Placeholder 67">
            <a:extLst>
              <a:ext uri="{FF2B5EF4-FFF2-40B4-BE49-F238E27FC236}">
                <a16:creationId xmlns:a16="http://schemas.microsoft.com/office/drawing/2014/main" id="{167CD148-1BE0-756B-7F53-C94A081A0251}"/>
              </a:ext>
            </a:extLst>
          </p:cNvPr>
          <p:cNvPicPr>
            <a:picLocks noChangeAspect="1"/>
          </p:cNvPicPr>
          <p:nvPr/>
        </p:nvPicPr>
        <p:blipFill>
          <a:blip r:embed="rId6">
            <a:extLst>
              <a:ext uri="{28A0092B-C50C-407E-A947-70E740481C1C}">
                <a14:useLocalDpi xmlns:a14="http://schemas.microsoft.com/office/drawing/2010/main" val="0"/>
              </a:ext>
            </a:extLst>
          </a:blip>
          <a:srcRect l="16172" r="16172"/>
          <a:stretch>
            <a:fillRect/>
          </a:stretch>
        </p:blipFill>
        <p:spPr>
          <a:xfrm>
            <a:off x="3255015" y="3301080"/>
            <a:ext cx="2633970" cy="2633970"/>
          </a:xfrm>
          <a:prstGeom prst="ellipse">
            <a:avLst/>
          </a:prstGeom>
        </p:spPr>
      </p:pic>
      <p:pic>
        <p:nvPicPr>
          <p:cNvPr id="12" name="Picture Placeholder 57">
            <a:extLst>
              <a:ext uri="{FF2B5EF4-FFF2-40B4-BE49-F238E27FC236}">
                <a16:creationId xmlns:a16="http://schemas.microsoft.com/office/drawing/2014/main" id="{E32BB5CF-D5CF-B275-DACF-1C1F714B4310}"/>
              </a:ext>
            </a:extLst>
          </p:cNvPr>
          <p:cNvPicPr>
            <a:picLocks noChangeAspect="1"/>
          </p:cNvPicPr>
          <p:nvPr/>
        </p:nvPicPr>
        <p:blipFill>
          <a:blip r:embed="rId3">
            <a:extLst>
              <a:ext uri="{28A0092B-C50C-407E-A947-70E740481C1C}">
                <a14:useLocalDpi xmlns:a14="http://schemas.microsoft.com/office/drawing/2010/main" val="0"/>
              </a:ext>
            </a:extLst>
          </a:blip>
          <a:srcRect l="16648" r="16648"/>
          <a:stretch>
            <a:fillRect/>
          </a:stretch>
        </p:blipFill>
        <p:spPr bwMode="auto">
          <a:xfrm>
            <a:off x="408117" y="3301212"/>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Placeholder 65">
            <a:extLst>
              <a:ext uri="{FF2B5EF4-FFF2-40B4-BE49-F238E27FC236}">
                <a16:creationId xmlns:a16="http://schemas.microsoft.com/office/drawing/2014/main" id="{F98F1633-1D6D-05A8-4267-ACC50D7C93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826832" y="3301080"/>
            <a:ext cx="2651357" cy="2651357"/>
          </a:xfrm>
          <a:prstGeom prst="ellipse">
            <a:avLst/>
          </a:prstGeom>
        </p:spPr>
      </p:pic>
      <p:pic>
        <p:nvPicPr>
          <p:cNvPr id="14" name="Picture Placeholder 67">
            <a:extLst>
              <a:ext uri="{FF2B5EF4-FFF2-40B4-BE49-F238E27FC236}">
                <a16:creationId xmlns:a16="http://schemas.microsoft.com/office/drawing/2014/main" id="{16D18FE6-79EC-90C9-6515-375843723AC1}"/>
              </a:ext>
            </a:extLst>
          </p:cNvPr>
          <p:cNvPicPr>
            <a:picLocks noChangeAspect="1"/>
          </p:cNvPicPr>
          <p:nvPr/>
        </p:nvPicPr>
        <p:blipFill>
          <a:blip r:embed="rId6">
            <a:extLst>
              <a:ext uri="{28A0092B-C50C-407E-A947-70E740481C1C}">
                <a14:useLocalDpi xmlns:a14="http://schemas.microsoft.com/office/drawing/2010/main" val="0"/>
              </a:ext>
            </a:extLst>
          </a:blip>
          <a:srcRect l="16172" r="16172"/>
          <a:stretch>
            <a:fillRect/>
          </a:stretch>
        </p:blipFill>
        <p:spPr>
          <a:xfrm>
            <a:off x="3255015" y="3300864"/>
            <a:ext cx="2633970" cy="2633970"/>
          </a:xfrm>
          <a:prstGeom prst="ellipse">
            <a:avLst/>
          </a:prstGeom>
        </p:spPr>
      </p:pic>
    </p:spTree>
    <p:extLst>
      <p:ext uri="{BB962C8B-B14F-4D97-AF65-F5344CB8AC3E}">
        <p14:creationId xmlns:p14="http://schemas.microsoft.com/office/powerpoint/2010/main" val="393747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sz="3200" dirty="0"/>
              <a:t>Key definitions</a:t>
            </a:r>
            <a:endParaRPr lang="nl-NL" dirty="0"/>
          </a:p>
        </p:txBody>
      </p:sp>
      <p:sp>
        <p:nvSpPr>
          <p:cNvPr id="3" name="Text Placeholder 2"/>
          <p:cNvSpPr>
            <a:spLocks noGrp="1"/>
          </p:cNvSpPr>
          <p:nvPr>
            <p:ph type="body" sz="quarter" idx="10"/>
          </p:nvPr>
        </p:nvSpPr>
        <p:spPr>
          <a:xfrm>
            <a:off x="825100" y="1570081"/>
            <a:ext cx="8442796" cy="5196330"/>
          </a:xfrm>
        </p:spPr>
        <p:txBody>
          <a:bodyPr/>
          <a:lstStyle/>
          <a:p>
            <a:pPr>
              <a:spcBef>
                <a:spcPts val="600"/>
              </a:spcBef>
              <a:spcAft>
                <a:spcPts val="600"/>
              </a:spcAft>
            </a:pPr>
            <a:r>
              <a:rPr lang="en-GB" sz="2000" dirty="0"/>
              <a:t>ABS is about access to </a:t>
            </a:r>
            <a:r>
              <a:rPr lang="en-GB" sz="2000" dirty="0">
                <a:solidFill>
                  <a:srgbClr val="FF0000"/>
                </a:solidFill>
              </a:rPr>
              <a:t>genetic resources </a:t>
            </a:r>
            <a:r>
              <a:rPr lang="en-GB" sz="2000" dirty="0"/>
              <a:t>and the sharing of benefits arising from their </a:t>
            </a:r>
            <a:r>
              <a:rPr lang="en-GB" sz="2000" dirty="0">
                <a:solidFill>
                  <a:srgbClr val="FF0000"/>
                </a:solidFill>
              </a:rPr>
              <a:t>utilisation</a:t>
            </a:r>
          </a:p>
          <a:p>
            <a:pPr lvl="1">
              <a:spcBef>
                <a:spcPts val="300"/>
              </a:spcBef>
              <a:spcAft>
                <a:spcPts val="0"/>
              </a:spcAft>
            </a:pPr>
            <a:r>
              <a:rPr lang="en-GB" sz="1800" dirty="0"/>
              <a:t>what are </a:t>
            </a:r>
            <a:r>
              <a:rPr lang="en-GB" sz="1800" dirty="0">
                <a:solidFill>
                  <a:srgbClr val="FF0000"/>
                </a:solidFill>
              </a:rPr>
              <a:t>genetic resources</a:t>
            </a:r>
            <a:r>
              <a:rPr lang="en-GB" sz="1800" dirty="0"/>
              <a:t>?</a:t>
            </a:r>
          </a:p>
          <a:p>
            <a:pPr lvl="2">
              <a:spcBef>
                <a:spcPts val="0"/>
              </a:spcBef>
              <a:spcAft>
                <a:spcPts val="300"/>
              </a:spcAft>
              <a:buFont typeface="Wingdings" panose="05000000000000000000" pitchFamily="2" charset="2"/>
              <a:buChar char="Ø"/>
            </a:pPr>
            <a:r>
              <a:rPr lang="en-GB" sz="1600" i="1" dirty="0"/>
              <a:t>any material of plant, animal, microbial or other origin containing functional units of heredity, that is of actual or potential value</a:t>
            </a:r>
          </a:p>
          <a:p>
            <a:pPr lvl="2">
              <a:spcBef>
                <a:spcPts val="0"/>
              </a:spcBef>
              <a:spcAft>
                <a:spcPts val="300"/>
              </a:spcAft>
              <a:buFont typeface="Wingdings" panose="05000000000000000000" pitchFamily="2" charset="2"/>
              <a:buChar char="Ø"/>
            </a:pPr>
            <a:r>
              <a:rPr lang="en-GB" sz="1800" dirty="0"/>
              <a:t>except for human genetic resources</a:t>
            </a:r>
          </a:p>
          <a:p>
            <a:pPr lvl="1">
              <a:spcBef>
                <a:spcPts val="300"/>
              </a:spcBef>
              <a:spcAft>
                <a:spcPts val="0"/>
              </a:spcAft>
            </a:pPr>
            <a:r>
              <a:rPr lang="en-GB" sz="1800" dirty="0"/>
              <a:t>what is </a:t>
            </a:r>
            <a:r>
              <a:rPr lang="en-GB" sz="1800" dirty="0">
                <a:solidFill>
                  <a:srgbClr val="FF0000"/>
                </a:solidFill>
              </a:rPr>
              <a:t>utilisation</a:t>
            </a:r>
            <a:r>
              <a:rPr lang="en-GB" sz="1800" dirty="0"/>
              <a:t> of genetic resources? </a:t>
            </a:r>
          </a:p>
          <a:p>
            <a:pPr lvl="2">
              <a:lnSpc>
                <a:spcPts val="2300"/>
              </a:lnSpc>
              <a:spcBef>
                <a:spcPts val="0"/>
              </a:spcBef>
              <a:spcAft>
                <a:spcPts val="300"/>
              </a:spcAft>
              <a:buFont typeface="Wingdings" panose="05000000000000000000" pitchFamily="2" charset="2"/>
              <a:buChar char="Ø"/>
            </a:pPr>
            <a:r>
              <a:rPr lang="en-GB" sz="1600" i="1" dirty="0"/>
              <a:t>to conduct research and development on the genetic and/or biochemical composition of genetic resources, including through the application of biotechnology</a:t>
            </a:r>
          </a:p>
          <a:p>
            <a:pPr>
              <a:spcBef>
                <a:spcPts val="600"/>
              </a:spcBef>
              <a:spcAft>
                <a:spcPts val="600"/>
              </a:spcAft>
            </a:pPr>
            <a:endParaRPr lang="en-GB" dirty="0"/>
          </a:p>
          <a:p>
            <a:pPr lvl="1">
              <a:spcBef>
                <a:spcPts val="300"/>
              </a:spcBef>
            </a:pPr>
            <a:endParaRPr lang="nl-NL" sz="1800" dirty="0"/>
          </a:p>
        </p:txBody>
      </p:sp>
      <p:pic>
        <p:nvPicPr>
          <p:cNvPr id="12" name="Picture Placeholder 55">
            <a:extLst>
              <a:ext uri="{FF2B5EF4-FFF2-40B4-BE49-F238E27FC236}">
                <a16:creationId xmlns:a16="http://schemas.microsoft.com/office/drawing/2014/main" id="{CE3C8B61-04C4-4D28-A61B-C845C9E721E0}"/>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825100" y="4953001"/>
            <a:ext cx="1203726" cy="1203726"/>
          </a:xfrm>
          <a:prstGeom prst="ellipse">
            <a:avLst/>
          </a:prstGeom>
        </p:spPr>
      </p:pic>
      <p:pic>
        <p:nvPicPr>
          <p:cNvPr id="4" name="Picture Placeholder 6">
            <a:extLst>
              <a:ext uri="{FF2B5EF4-FFF2-40B4-BE49-F238E27FC236}">
                <a16:creationId xmlns:a16="http://schemas.microsoft.com/office/drawing/2014/main" id="{4F8457A0-DFB2-74A0-F3D0-563BEB296141}"/>
              </a:ext>
            </a:extLst>
          </p:cNvPr>
          <p:cNvPicPr>
            <a:picLocks noChangeAspect="1"/>
          </p:cNvPicPr>
          <p:nvPr/>
        </p:nvPicPr>
        <p:blipFill>
          <a:blip r:embed="rId4" cstate="print">
            <a:extLst>
              <a:ext uri="{28A0092B-C50C-407E-A947-70E740481C1C}">
                <a14:useLocalDpi xmlns:a14="http://schemas.microsoft.com/office/drawing/2010/main" val="0"/>
              </a:ext>
            </a:extLst>
          </a:blip>
          <a:srcRect l="12500" r="12500"/>
          <a:stretch>
            <a:fillRect/>
          </a:stretch>
        </p:blipFill>
        <p:spPr bwMode="auto">
          <a:xfrm>
            <a:off x="7935339" y="215234"/>
            <a:ext cx="999099" cy="1027347"/>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Placeholder 65">
            <a:extLst>
              <a:ext uri="{FF2B5EF4-FFF2-40B4-BE49-F238E27FC236}">
                <a16:creationId xmlns:a16="http://schemas.microsoft.com/office/drawing/2014/main" id="{8FC6BB80-7AF1-9895-DEBA-874EFB6A8D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936322" y="243562"/>
            <a:ext cx="999017" cy="999019"/>
          </a:xfrm>
          <a:prstGeom prst="ellipse">
            <a:avLst/>
          </a:prstGeom>
        </p:spPr>
      </p:pic>
      <p:pic>
        <p:nvPicPr>
          <p:cNvPr id="6" name="Picture Placeholder 67">
            <a:extLst>
              <a:ext uri="{FF2B5EF4-FFF2-40B4-BE49-F238E27FC236}">
                <a16:creationId xmlns:a16="http://schemas.microsoft.com/office/drawing/2014/main" id="{8C3601D1-1AD9-DC65-FB72-B14E3C48E7A7}"/>
              </a:ext>
            </a:extLst>
          </p:cNvPr>
          <p:cNvPicPr>
            <a:picLocks noChangeAspect="1"/>
          </p:cNvPicPr>
          <p:nvPr/>
        </p:nvPicPr>
        <p:blipFill>
          <a:blip r:embed="rId6" cstate="print">
            <a:extLst>
              <a:ext uri="{28A0092B-C50C-407E-A947-70E740481C1C}">
                <a14:useLocalDpi xmlns:a14="http://schemas.microsoft.com/office/drawing/2010/main" val="0"/>
              </a:ext>
            </a:extLst>
          </a:blip>
          <a:srcRect l="16172" r="16172"/>
          <a:stretch>
            <a:fillRect/>
          </a:stretch>
        </p:blipFill>
        <p:spPr>
          <a:xfrm>
            <a:off x="5943773" y="250114"/>
            <a:ext cx="992467" cy="992467"/>
          </a:xfrm>
          <a:prstGeom prst="ellipse">
            <a:avLst/>
          </a:prstGeom>
        </p:spPr>
      </p:pic>
    </p:spTree>
    <p:extLst>
      <p:ext uri="{BB962C8B-B14F-4D97-AF65-F5344CB8AC3E}">
        <p14:creationId xmlns:p14="http://schemas.microsoft.com/office/powerpoint/2010/main" val="109682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The Nagoya Protocol, the EU ABS Regulation, and the implications for users of genetic resources</a:t>
            </a:r>
            <a:endParaRPr lang="nl-NL" sz="2600" dirty="0"/>
          </a:p>
        </p:txBody>
      </p:sp>
      <p:sp>
        <p:nvSpPr>
          <p:cNvPr id="3" name="Text Placeholder 2"/>
          <p:cNvSpPr>
            <a:spLocks noGrp="1"/>
          </p:cNvSpPr>
          <p:nvPr>
            <p:ph type="body" sz="quarter" idx="10"/>
          </p:nvPr>
        </p:nvSpPr>
        <p:spPr>
          <a:xfrm>
            <a:off x="717609" y="1830399"/>
            <a:ext cx="6711891" cy="3972871"/>
          </a:xfrm>
        </p:spPr>
        <p:txBody>
          <a:bodyPr/>
          <a:lstStyle/>
          <a:p>
            <a:pPr marL="457200" indent="-457200">
              <a:spcAft>
                <a:spcPts val="600"/>
              </a:spcAft>
              <a:buSzPct val="100000"/>
              <a:buFont typeface="+mj-lt"/>
              <a:buAutoNum type="arabicPeriod"/>
            </a:pPr>
            <a:r>
              <a:rPr lang="en-GB" dirty="0"/>
              <a:t>Background</a:t>
            </a:r>
          </a:p>
          <a:p>
            <a:pPr marL="457200" indent="-457200">
              <a:spcAft>
                <a:spcPts val="600"/>
              </a:spcAft>
              <a:buClr>
                <a:srgbClr val="FF0000"/>
              </a:buClr>
              <a:buSzPct val="100000"/>
              <a:buFont typeface="+mj-lt"/>
              <a:buAutoNum type="arabicPeriod"/>
            </a:pPr>
            <a:r>
              <a:rPr lang="en-GB" dirty="0">
                <a:solidFill>
                  <a:srgbClr val="FF0000"/>
                </a:solidFill>
              </a:rPr>
              <a:t>The Nagoya Protocol and other 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 of genetic resources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236BB543-B3CE-FF0E-10AD-858317E5EA1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334249" y="4373942"/>
            <a:ext cx="1519891" cy="1519891"/>
          </a:xfrm>
          <a:prstGeom prst="ellipse">
            <a:avLst/>
          </a:prstGeom>
        </p:spPr>
      </p:pic>
      <p:pic>
        <p:nvPicPr>
          <p:cNvPr id="5" name="Picture Placeholder 65">
            <a:extLst>
              <a:ext uri="{FF2B5EF4-FFF2-40B4-BE49-F238E27FC236}">
                <a16:creationId xmlns:a16="http://schemas.microsoft.com/office/drawing/2014/main" id="{21874D75-56C3-72BD-DFAB-8D3C85350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329689" y="1909108"/>
            <a:ext cx="1519892" cy="1519892"/>
          </a:xfrm>
          <a:prstGeom prst="ellipse">
            <a:avLst/>
          </a:prstGeom>
        </p:spPr>
      </p:pic>
    </p:spTree>
    <p:extLst>
      <p:ext uri="{BB962C8B-B14F-4D97-AF65-F5344CB8AC3E}">
        <p14:creationId xmlns:p14="http://schemas.microsoft.com/office/powerpoint/2010/main" val="86870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International ABS agreements</a:t>
            </a:r>
          </a:p>
        </p:txBody>
      </p:sp>
      <p:sp>
        <p:nvSpPr>
          <p:cNvPr id="3" name="Text Placeholder 2"/>
          <p:cNvSpPr>
            <a:spLocks noGrp="1"/>
          </p:cNvSpPr>
          <p:nvPr>
            <p:ph type="body" sz="quarter" idx="10"/>
          </p:nvPr>
        </p:nvSpPr>
        <p:spPr>
          <a:xfrm>
            <a:off x="708136" y="1597392"/>
            <a:ext cx="8009808" cy="5737601"/>
          </a:xfrm>
        </p:spPr>
        <p:txBody>
          <a:bodyPr/>
          <a:lstStyle/>
          <a:p>
            <a:pPr marL="457200" indent="-457200">
              <a:spcAft>
                <a:spcPts val="600"/>
              </a:spcAft>
              <a:buSzPct val="100000"/>
              <a:buFont typeface="+mj-lt"/>
              <a:buAutoNum type="arabicPeriod"/>
            </a:pPr>
            <a:r>
              <a:rPr lang="en-US" dirty="0"/>
              <a:t>Convention on Biological Diversity (</a:t>
            </a:r>
            <a:r>
              <a:rPr lang="en-US" dirty="0">
                <a:solidFill>
                  <a:srgbClr val="FF0000"/>
                </a:solidFill>
              </a:rPr>
              <a:t>CBD</a:t>
            </a:r>
            <a:r>
              <a:rPr lang="en-US" dirty="0"/>
              <a:t>)</a:t>
            </a:r>
          </a:p>
          <a:p>
            <a:pPr marL="457200" indent="-457200">
              <a:spcAft>
                <a:spcPts val="600"/>
              </a:spcAft>
              <a:buSzPct val="100000"/>
              <a:buFont typeface="+mj-lt"/>
              <a:buAutoNum type="arabicPeriod"/>
            </a:pPr>
            <a:r>
              <a:rPr lang="en-GB" sz="2400" dirty="0"/>
              <a:t>The Nagoya Protocol </a:t>
            </a:r>
            <a:r>
              <a:rPr lang="en-US" sz="2400" dirty="0"/>
              <a:t>on Access to Genetic Resources and the Fair and Equitable Sharing of Benefits Arising from their Utilization (</a:t>
            </a:r>
            <a:r>
              <a:rPr lang="en-US" sz="2400" dirty="0">
                <a:solidFill>
                  <a:srgbClr val="FF0000"/>
                </a:solidFill>
              </a:rPr>
              <a:t>Nagoya Protocol</a:t>
            </a:r>
            <a:r>
              <a:rPr lang="en-US" sz="2400" dirty="0"/>
              <a:t>)</a:t>
            </a:r>
            <a:endParaRPr lang="en-GB" sz="2400" dirty="0"/>
          </a:p>
          <a:p>
            <a:pPr marL="457200" indent="-457200">
              <a:spcAft>
                <a:spcPts val="600"/>
              </a:spcAft>
              <a:buSzPct val="100000"/>
              <a:buFont typeface="+mj-lt"/>
              <a:buAutoNum type="arabicPeriod"/>
            </a:pPr>
            <a:r>
              <a:rPr lang="en-GB" sz="2400" dirty="0"/>
              <a:t>International Treaty on Plant Genetic Resources for Food and Agriculture (</a:t>
            </a:r>
            <a:r>
              <a:rPr lang="en-GB" sz="2400" dirty="0">
                <a:solidFill>
                  <a:srgbClr val="FF0000"/>
                </a:solidFill>
              </a:rPr>
              <a:t>ITPGRFA</a:t>
            </a:r>
            <a:r>
              <a:rPr lang="en-GB" sz="2400" dirty="0"/>
              <a:t>) </a:t>
            </a:r>
          </a:p>
          <a:p>
            <a:pPr marL="457200" indent="-457200">
              <a:spcAft>
                <a:spcPts val="600"/>
              </a:spcAft>
              <a:buSzPct val="100000"/>
              <a:buFont typeface="+mj-lt"/>
              <a:buAutoNum type="arabicPeriod"/>
            </a:pPr>
            <a:r>
              <a:rPr lang="en-GB" sz="2400" dirty="0"/>
              <a:t>Pandemic Influenza Preparedness (PIP) Framework </a:t>
            </a:r>
            <a:r>
              <a:rPr lang="en-US" sz="2400" dirty="0"/>
              <a:t>for the sharing of influenza viruses and access to vaccines and other benefits (</a:t>
            </a:r>
            <a:r>
              <a:rPr lang="en-US" sz="2400" dirty="0">
                <a:solidFill>
                  <a:srgbClr val="FF0000"/>
                </a:solidFill>
              </a:rPr>
              <a:t>PIP Framework</a:t>
            </a:r>
            <a:r>
              <a:rPr lang="en-US" sz="2400" dirty="0"/>
              <a:t>)</a:t>
            </a:r>
            <a:endParaRPr lang="en-GB" sz="2400" dirty="0"/>
          </a:p>
          <a:p>
            <a:pPr marL="0" indent="0">
              <a:spcAft>
                <a:spcPts val="600"/>
              </a:spcAft>
              <a:buNone/>
            </a:pPr>
            <a:endParaRPr lang="en-GB" sz="1800" dirty="0"/>
          </a:p>
        </p:txBody>
      </p:sp>
      <p:pic>
        <p:nvPicPr>
          <p:cNvPr id="4" name="Picture 3">
            <a:extLst>
              <a:ext uri="{FF2B5EF4-FFF2-40B4-BE49-F238E27FC236}">
                <a16:creationId xmlns:a16="http://schemas.microsoft.com/office/drawing/2014/main" id="{52A7C167-CCF7-52E7-E3E2-78446A939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711" y="158962"/>
            <a:ext cx="2072727" cy="1243636"/>
          </a:xfrm>
          <a:prstGeom prst="rect">
            <a:avLst/>
          </a:prstGeom>
        </p:spPr>
      </p:pic>
    </p:spTree>
    <p:extLst>
      <p:ext uri="{BB962C8B-B14F-4D97-AF65-F5344CB8AC3E}">
        <p14:creationId xmlns:p14="http://schemas.microsoft.com/office/powerpoint/2010/main" val="125511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Convention on Biological Diversity (CBD)</a:t>
            </a:r>
          </a:p>
        </p:txBody>
      </p:sp>
      <p:sp>
        <p:nvSpPr>
          <p:cNvPr id="3" name="Text Placeholder 2"/>
          <p:cNvSpPr>
            <a:spLocks noGrp="1"/>
          </p:cNvSpPr>
          <p:nvPr>
            <p:ph type="body" sz="quarter" idx="10"/>
          </p:nvPr>
        </p:nvSpPr>
        <p:spPr>
          <a:xfrm>
            <a:off x="1015511" y="2065152"/>
            <a:ext cx="7528407" cy="4107047"/>
          </a:xfrm>
        </p:spPr>
        <p:txBody>
          <a:bodyPr/>
          <a:lstStyle/>
          <a:p>
            <a:pPr>
              <a:spcAft>
                <a:spcPts val="0"/>
              </a:spcAft>
            </a:pPr>
            <a:r>
              <a:rPr lang="en-GB" dirty="0"/>
              <a:t>Negotiated in UNEP (United Nations Environment Programme)</a:t>
            </a:r>
          </a:p>
          <a:p>
            <a:pPr>
              <a:spcAft>
                <a:spcPts val="0"/>
              </a:spcAft>
            </a:pPr>
            <a:r>
              <a:rPr lang="en-GB" dirty="0"/>
              <a:t>In force since 29 December 1993</a:t>
            </a:r>
          </a:p>
          <a:p>
            <a:pPr>
              <a:spcAft>
                <a:spcPts val="0"/>
              </a:spcAft>
            </a:pPr>
            <a:r>
              <a:rPr lang="en-GB" dirty="0"/>
              <a:t>196 Parties</a:t>
            </a:r>
          </a:p>
          <a:p>
            <a:r>
              <a:rPr lang="en-GB" dirty="0"/>
              <a:t>Objectives</a:t>
            </a:r>
          </a:p>
          <a:p>
            <a:pPr marL="1039813" lvl="1" indent="-342900">
              <a:spcBef>
                <a:spcPts val="1200"/>
              </a:spcBef>
              <a:spcAft>
                <a:spcPts val="0"/>
              </a:spcAft>
              <a:buSzPct val="100000"/>
              <a:buFont typeface="+mj-lt"/>
              <a:buAutoNum type="arabicPeriod"/>
            </a:pPr>
            <a:r>
              <a:rPr lang="en-GB" sz="1800" dirty="0"/>
              <a:t>conservation of biological diversity</a:t>
            </a:r>
          </a:p>
          <a:p>
            <a:pPr marL="1039813" lvl="1" indent="-342900">
              <a:spcBef>
                <a:spcPts val="1200"/>
              </a:spcBef>
              <a:spcAft>
                <a:spcPts val="0"/>
              </a:spcAft>
              <a:buSzPct val="100000"/>
              <a:buFont typeface="+mj-lt"/>
              <a:buAutoNum type="arabicPeriod"/>
            </a:pPr>
            <a:r>
              <a:rPr lang="en-GB" sz="1800" dirty="0"/>
              <a:t>sustainable use of its components </a:t>
            </a:r>
          </a:p>
          <a:p>
            <a:pPr marL="1039813" lvl="1" indent="-342900">
              <a:spcBef>
                <a:spcPts val="1200"/>
              </a:spcBef>
              <a:spcAft>
                <a:spcPts val="0"/>
              </a:spcAft>
              <a:buSzPct val="100000"/>
              <a:buFont typeface="+mj-lt"/>
              <a:buAutoNum type="arabicPeriod"/>
            </a:pPr>
            <a:r>
              <a:rPr lang="en-GB" sz="1800" dirty="0"/>
              <a:t>fair and equitable sharing of the benefits arising out of the utilization of genetic resources</a:t>
            </a:r>
          </a:p>
          <a:p>
            <a:pPr marL="696913" lvl="1" indent="0">
              <a:buNone/>
            </a:pPr>
            <a:endParaRPr lang="en-GB" sz="1800" dirty="0"/>
          </a:p>
        </p:txBody>
      </p:sp>
      <p:pic>
        <p:nvPicPr>
          <p:cNvPr id="6" name="Picture 5">
            <a:extLst>
              <a:ext uri="{FF2B5EF4-FFF2-40B4-BE49-F238E27FC236}">
                <a16:creationId xmlns:a16="http://schemas.microsoft.com/office/drawing/2014/main" id="{A68D04C8-AD93-2080-41CD-C20F8EFFBAB6}"/>
              </a:ext>
            </a:extLst>
          </p:cNvPr>
          <p:cNvPicPr>
            <a:picLocks noChangeAspect="1"/>
          </p:cNvPicPr>
          <p:nvPr/>
        </p:nvPicPr>
        <p:blipFill>
          <a:blip r:embed="rId3" cstate="print"/>
          <a:srcRect/>
          <a:stretch>
            <a:fillRect/>
          </a:stretch>
        </p:blipFill>
        <p:spPr bwMode="auto">
          <a:xfrm>
            <a:off x="6361352" y="1021838"/>
            <a:ext cx="2573086" cy="946293"/>
          </a:xfrm>
          <a:prstGeom prst="rect">
            <a:avLst/>
          </a:prstGeom>
          <a:noFill/>
          <a:ln w="9525">
            <a:noFill/>
            <a:miter lim="800000"/>
            <a:headEnd/>
            <a:tailEnd/>
          </a:ln>
        </p:spPr>
      </p:pic>
    </p:spTree>
    <p:extLst>
      <p:ext uri="{BB962C8B-B14F-4D97-AF65-F5344CB8AC3E}">
        <p14:creationId xmlns:p14="http://schemas.microsoft.com/office/powerpoint/2010/main" val="9796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geningen UR">
  <a:themeElements>
    <a:clrScheme name="Custom 1">
      <a:dk1>
        <a:srgbClr val="0065CC"/>
      </a:dk1>
      <a:lt1>
        <a:srgbClr val="FFFFFF"/>
      </a:lt1>
      <a:dk2>
        <a:srgbClr val="0070C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9457</TotalTime>
  <Words>4737</Words>
  <Application>Microsoft Office PowerPoint</Application>
  <PresentationFormat>On-screen Show (4:3)</PresentationFormat>
  <Paragraphs>508</Paragraphs>
  <Slides>56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News Gothic</vt:lpstr>
      <vt:lpstr>Verdana</vt:lpstr>
      <vt:lpstr>Wingdings</vt:lpstr>
      <vt:lpstr>Wageningen UR</vt:lpstr>
      <vt:lpstr>The Nagoya Protocol, the EU ABS Regulation, and the implications for users of genetic resources</vt:lpstr>
      <vt:lpstr>The Nagoya Protocol, the EU ABS Regulation, and the implications for users of genetic resources</vt:lpstr>
      <vt:lpstr>The Nagoya Protocol, the EU ABS Regulation, and the implications for users of genetic resources</vt:lpstr>
      <vt:lpstr>PowerPoint Presentation</vt:lpstr>
      <vt:lpstr>ABS is relatively new</vt:lpstr>
      <vt:lpstr>Key definitions</vt:lpstr>
      <vt:lpstr>The Nagoya Protocol, the EU ABS Regulation, and the implications for users of genetic resources</vt:lpstr>
      <vt:lpstr>International ABS agreements</vt:lpstr>
      <vt:lpstr>Convention on Biological Diversity (CBD)</vt:lpstr>
      <vt:lpstr>Convention on Biological Diversity (CBD)</vt:lpstr>
      <vt:lpstr>Nagoya Protocol</vt:lpstr>
      <vt:lpstr>The Nagoya Protocol</vt:lpstr>
      <vt:lpstr>Parties to the Nagoya Protocol  (19 November 2024)</vt:lpstr>
      <vt:lpstr>Pandemic Influenza Preparedness (PIP) Framework</vt:lpstr>
      <vt:lpstr>The Nagoya Protocol, the EU ABS Regulation, and the implications for users of genetic resources</vt:lpstr>
      <vt:lpstr>Implementation Nagoya Protocol in EU and NL</vt:lpstr>
      <vt:lpstr>The EU ABS Regulation (Regulation (EU) 511/2014) </vt:lpstr>
      <vt:lpstr>The EU ABS Regulation: User obligations (Art. 4)</vt:lpstr>
      <vt:lpstr>The EU ABS Regulation: Member State obligations (Art. 7, 9, 11) </vt:lpstr>
      <vt:lpstr>The EU ABS Regulation: Specialised International Instruments (Art. 2) </vt:lpstr>
      <vt:lpstr>Implementing Regulation (EU) 2015/1866</vt:lpstr>
      <vt:lpstr>EU Guidance Document </vt:lpstr>
      <vt:lpstr>EU Guidance Document: Main text  </vt:lpstr>
      <vt:lpstr>EU Guidance Document: Scope  EU ABS Regulation (cumulative) </vt:lpstr>
      <vt:lpstr>EU Guidance Document: What is utilization?</vt:lpstr>
      <vt:lpstr>EU Guidance Document </vt:lpstr>
      <vt:lpstr>EU Guidance Document </vt:lpstr>
      <vt:lpstr>EU Guidance Document: Annex II</vt:lpstr>
      <vt:lpstr>EU Guidance Document: Annex 2</vt:lpstr>
      <vt:lpstr>EU Guidance Document: Storing            and collection management</vt:lpstr>
      <vt:lpstr>Case ‘Storing and collection management’</vt:lpstr>
      <vt:lpstr>Case ‘Storing and collection management’</vt:lpstr>
      <vt:lpstr>EU Guidance Document:  Genetic resources as tools</vt:lpstr>
      <vt:lpstr>Case ‘Genetic resources as tools’</vt:lpstr>
      <vt:lpstr>Case ‘Genetic resources as tools’</vt:lpstr>
      <vt:lpstr>EU Guidance Document: Biofactory</vt:lpstr>
      <vt:lpstr>Case ‘Biofactory’</vt:lpstr>
      <vt:lpstr>Case ‘Biofactory’</vt:lpstr>
      <vt:lpstr>National legislation NL</vt:lpstr>
      <vt:lpstr>The Nagoya Protocol, the EU ABS Regulation, and the implications for users of genetic resources</vt:lpstr>
      <vt:lpstr>What to do as a user?</vt:lpstr>
      <vt:lpstr>What to do as a user?</vt:lpstr>
      <vt:lpstr>What to document?</vt:lpstr>
      <vt:lpstr>Some further points of attention</vt:lpstr>
      <vt:lpstr>Some recommendations</vt:lpstr>
      <vt:lpstr>The Nagoya Protocol, the EU ABS Regulation, and the implications for users of genetic resources</vt:lpstr>
      <vt:lpstr>New developments</vt:lpstr>
      <vt:lpstr>PowerPoint Presentation</vt:lpstr>
      <vt:lpstr>PowerPoint Presentation</vt:lpstr>
      <vt:lpstr>PowerPoint Presentation</vt:lpstr>
      <vt:lpstr>The Nagoya Protocol, the EU ABS Regulation, and the implications for users of genetic resources</vt:lpstr>
      <vt:lpstr>Key messages</vt:lpstr>
      <vt:lpstr>Key messages</vt:lpstr>
      <vt:lpstr>More information</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Kreiken, Bob-Jan</cp:lastModifiedBy>
  <cp:revision>1044</cp:revision>
  <dcterms:created xsi:type="dcterms:W3CDTF">2011-09-29T08:30:03Z</dcterms:created>
  <dcterms:modified xsi:type="dcterms:W3CDTF">2026-04-08T13:24:53Z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BLUK.pptx</vt:lpwstr>
  </property>
</Properties>
</file>